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2.svg" ContentType="image/svg+xml"/>
  <Override PartName="/ppt/media/image4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3"/>
    <p:sldId id="261" r:id="rId4"/>
    <p:sldId id="257" r:id="rId5"/>
    <p:sldId id="277" r:id="rId6"/>
    <p:sldId id="258" r:id="rId8"/>
    <p:sldId id="260" r:id="rId9"/>
    <p:sldId id="286" r:id="rId10"/>
    <p:sldId id="262" r:id="rId11"/>
    <p:sldId id="282" r:id="rId12"/>
    <p:sldId id="283" r:id="rId13"/>
    <p:sldId id="284" r:id="rId14"/>
    <p:sldId id="263" r:id="rId15"/>
    <p:sldId id="264" r:id="rId16"/>
    <p:sldId id="279" r:id="rId17"/>
    <p:sldId id="280" r:id="rId18"/>
    <p:sldId id="265" r:id="rId19"/>
    <p:sldId id="281" r:id="rId20"/>
    <p:sldId id="285" r:id="rId21"/>
    <p:sldId id="259" r:id="rId22"/>
    <p:sldId id="268" r:id="rId23"/>
    <p:sldId id="269" r:id="rId24"/>
    <p:sldId id="270" r:id="rId25"/>
    <p:sldId id="287" r:id="rId26"/>
    <p:sldId id="271" r:id="rId27"/>
    <p:sldId id="308" r:id="rId28"/>
    <p:sldId id="309" r:id="rId29"/>
    <p:sldId id="278" r:id="rId30"/>
    <p:sldId id="288" r:id="rId31"/>
  </p:sldIdLst>
  <p:sldSz cx="12192000" cy="6858000"/>
  <p:notesSz cx="6858000" cy="9144000"/>
  <p:custDataLst>
    <p:tags r:id="rId3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84966" autoAdjust="0"/>
  </p:normalViewPr>
  <p:slideViewPr>
    <p:cSldViewPr snapToGrid="0">
      <p:cViewPr varScale="1">
        <p:scale>
          <a:sx n="135" d="100"/>
          <a:sy n="135" d="100"/>
        </p:scale>
        <p:origin x="3546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5" Type="http://schemas.openxmlformats.org/officeDocument/2006/relationships/tags" Target="tags/tag98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4.sv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AF1D2C-FAF0-48F4-83ED-E72EE2A9CAB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B3A36-2636-4F70-8358-2C020F2EC4F1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E7ED-1F97-476F-AF45-F6ECEC92B97E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20EED-F179-4584-9E0C-6714266207E3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EFC1-AB74-421E-BABD-1AB25117FF42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C2A7A-9E0C-4885-96BB-CDDBBE005C4E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DF315-9E29-4ACD-ABEE-D6EC5E6AAF2C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B57C4-D348-4666-B583-697B242C5FBB}" type="datetime1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8E7A-313D-488D-85D8-AC7FBB6D87C8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5AF60-8745-441D-B22C-F3BBE63B6672}" type="datetime1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14423-3D55-44BF-904B-A52B5A518EDD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8EB87-1A7B-4F77-ACF0-B4FC044FCEC3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7C935-1142-4D9D-B5B3-A0986099069D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tags" Target="../tags/tag8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9.png"/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image" Target="../media/image32.png"/><Relationship Id="rId8" Type="http://schemas.openxmlformats.org/officeDocument/2006/relationships/tags" Target="../tags/tag95.xml"/><Relationship Id="rId7" Type="http://schemas.openxmlformats.org/officeDocument/2006/relationships/tags" Target="../tags/tag94.xml"/><Relationship Id="rId6" Type="http://schemas.openxmlformats.org/officeDocument/2006/relationships/tags" Target="../tags/tag93.xml"/><Relationship Id="rId5" Type="http://schemas.openxmlformats.org/officeDocument/2006/relationships/tags" Target="../tags/tag92.xml"/><Relationship Id="rId4" Type="http://schemas.openxmlformats.org/officeDocument/2006/relationships/tags" Target="../tags/tag91.xml"/><Relationship Id="rId3" Type="http://schemas.openxmlformats.org/officeDocument/2006/relationships/image" Target="../media/image31.png"/><Relationship Id="rId2" Type="http://schemas.openxmlformats.org/officeDocument/2006/relationships/tags" Target="../tags/tag90.xml"/><Relationship Id="rId10" Type="http://schemas.openxmlformats.org/officeDocument/2006/relationships/slideLayout" Target="../slideLayouts/slideLayout1.xml"/><Relationship Id="rId1" Type="http://schemas.openxmlformats.org/officeDocument/2006/relationships/tags" Target="../tags/tag89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20.xml"/><Relationship Id="rId8" Type="http://schemas.openxmlformats.org/officeDocument/2006/relationships/tags" Target="../tags/tag19.xml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9" Type="http://schemas.openxmlformats.org/officeDocument/2006/relationships/slideLayout" Target="../slideLayouts/slideLayout1.xml"/><Relationship Id="rId28" Type="http://schemas.openxmlformats.org/officeDocument/2006/relationships/tags" Target="../tags/tag39.xml"/><Relationship Id="rId27" Type="http://schemas.openxmlformats.org/officeDocument/2006/relationships/tags" Target="../tags/tag38.xml"/><Relationship Id="rId26" Type="http://schemas.openxmlformats.org/officeDocument/2006/relationships/tags" Target="../tags/tag37.xml"/><Relationship Id="rId25" Type="http://schemas.openxmlformats.org/officeDocument/2006/relationships/tags" Target="../tags/tag36.xml"/><Relationship Id="rId24" Type="http://schemas.openxmlformats.org/officeDocument/2006/relationships/tags" Target="../tags/tag35.xml"/><Relationship Id="rId23" Type="http://schemas.openxmlformats.org/officeDocument/2006/relationships/tags" Target="../tags/tag34.xml"/><Relationship Id="rId22" Type="http://schemas.openxmlformats.org/officeDocument/2006/relationships/tags" Target="../tags/tag33.xml"/><Relationship Id="rId21" Type="http://schemas.openxmlformats.org/officeDocument/2006/relationships/tags" Target="../tags/tag32.xml"/><Relationship Id="rId20" Type="http://schemas.openxmlformats.org/officeDocument/2006/relationships/tags" Target="../tags/tag31.xml"/><Relationship Id="rId2" Type="http://schemas.openxmlformats.org/officeDocument/2006/relationships/tags" Target="../tags/tag13.xml"/><Relationship Id="rId19" Type="http://schemas.openxmlformats.org/officeDocument/2006/relationships/tags" Target="../tags/tag30.xml"/><Relationship Id="rId18" Type="http://schemas.openxmlformats.org/officeDocument/2006/relationships/tags" Target="../tags/tag29.xml"/><Relationship Id="rId17" Type="http://schemas.openxmlformats.org/officeDocument/2006/relationships/tags" Target="../tags/tag28.xml"/><Relationship Id="rId16" Type="http://schemas.openxmlformats.org/officeDocument/2006/relationships/tags" Target="../tags/tag27.xml"/><Relationship Id="rId15" Type="http://schemas.openxmlformats.org/officeDocument/2006/relationships/tags" Target="../tags/tag26.xml"/><Relationship Id="rId14" Type="http://schemas.openxmlformats.org/officeDocument/2006/relationships/tags" Target="../tags/tag25.xml"/><Relationship Id="rId13" Type="http://schemas.openxmlformats.org/officeDocument/2006/relationships/tags" Target="../tags/tag24.xml"/><Relationship Id="rId12" Type="http://schemas.openxmlformats.org/officeDocument/2006/relationships/tags" Target="../tags/tag23.xml"/><Relationship Id="rId11" Type="http://schemas.openxmlformats.org/officeDocument/2006/relationships/tags" Target="../tags/tag22.xml"/><Relationship Id="rId10" Type="http://schemas.openxmlformats.org/officeDocument/2006/relationships/tags" Target="../tags/tag21.xml"/><Relationship Id="rId1" Type="http://schemas.openxmlformats.org/officeDocument/2006/relationships/tags" Target="../tags/tag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4.jpe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6.png"/><Relationship Id="rId1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47.xml"/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56.xml"/><Relationship Id="rId8" Type="http://schemas.openxmlformats.org/officeDocument/2006/relationships/tags" Target="../tags/tag55.xml"/><Relationship Id="rId7" Type="http://schemas.openxmlformats.org/officeDocument/2006/relationships/tags" Target="../tags/tag54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Relationship Id="rId33" Type="http://schemas.openxmlformats.org/officeDocument/2006/relationships/notesSlide" Target="../notesSlides/notesSlide1.xml"/><Relationship Id="rId32" Type="http://schemas.openxmlformats.org/officeDocument/2006/relationships/slideLayout" Target="../slideLayouts/slideLayout1.xml"/><Relationship Id="rId31" Type="http://schemas.openxmlformats.org/officeDocument/2006/relationships/tags" Target="../tags/tag78.xml"/><Relationship Id="rId30" Type="http://schemas.openxmlformats.org/officeDocument/2006/relationships/tags" Target="../tags/tag77.xml"/><Relationship Id="rId3" Type="http://schemas.openxmlformats.org/officeDocument/2006/relationships/tags" Target="../tags/tag50.xml"/><Relationship Id="rId29" Type="http://schemas.openxmlformats.org/officeDocument/2006/relationships/tags" Target="../tags/tag76.xml"/><Relationship Id="rId28" Type="http://schemas.openxmlformats.org/officeDocument/2006/relationships/tags" Target="../tags/tag75.xml"/><Relationship Id="rId27" Type="http://schemas.openxmlformats.org/officeDocument/2006/relationships/tags" Target="../tags/tag74.xml"/><Relationship Id="rId26" Type="http://schemas.openxmlformats.org/officeDocument/2006/relationships/tags" Target="../tags/tag73.xml"/><Relationship Id="rId25" Type="http://schemas.openxmlformats.org/officeDocument/2006/relationships/tags" Target="../tags/tag72.xml"/><Relationship Id="rId24" Type="http://schemas.openxmlformats.org/officeDocument/2006/relationships/tags" Target="../tags/tag71.xml"/><Relationship Id="rId23" Type="http://schemas.openxmlformats.org/officeDocument/2006/relationships/tags" Target="../tags/tag70.xml"/><Relationship Id="rId22" Type="http://schemas.openxmlformats.org/officeDocument/2006/relationships/tags" Target="../tags/tag69.xml"/><Relationship Id="rId21" Type="http://schemas.openxmlformats.org/officeDocument/2006/relationships/tags" Target="../tags/tag68.xml"/><Relationship Id="rId20" Type="http://schemas.openxmlformats.org/officeDocument/2006/relationships/tags" Target="../tags/tag67.xml"/><Relationship Id="rId2" Type="http://schemas.openxmlformats.org/officeDocument/2006/relationships/tags" Target="../tags/tag49.xml"/><Relationship Id="rId19" Type="http://schemas.openxmlformats.org/officeDocument/2006/relationships/tags" Target="../tags/tag66.xml"/><Relationship Id="rId18" Type="http://schemas.openxmlformats.org/officeDocument/2006/relationships/tags" Target="../tags/tag65.xml"/><Relationship Id="rId17" Type="http://schemas.openxmlformats.org/officeDocument/2006/relationships/tags" Target="../tags/tag64.xml"/><Relationship Id="rId16" Type="http://schemas.openxmlformats.org/officeDocument/2006/relationships/tags" Target="../tags/tag63.xml"/><Relationship Id="rId15" Type="http://schemas.openxmlformats.org/officeDocument/2006/relationships/tags" Target="../tags/tag62.xml"/><Relationship Id="rId14" Type="http://schemas.openxmlformats.org/officeDocument/2006/relationships/tags" Target="../tags/tag61.xml"/><Relationship Id="rId13" Type="http://schemas.openxmlformats.org/officeDocument/2006/relationships/tags" Target="../tags/tag60.xml"/><Relationship Id="rId12" Type="http://schemas.openxmlformats.org/officeDocument/2006/relationships/tags" Target="../tags/tag59.xml"/><Relationship Id="rId11" Type="http://schemas.openxmlformats.org/officeDocument/2006/relationships/tags" Target="../tags/tag58.xml"/><Relationship Id="rId10" Type="http://schemas.openxmlformats.org/officeDocument/2006/relationships/tags" Target="../tags/tag57.xml"/><Relationship Id="rId1" Type="http://schemas.openxmlformats.org/officeDocument/2006/relationships/tags" Target="../tags/tag48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85.xml"/><Relationship Id="rId8" Type="http://schemas.openxmlformats.org/officeDocument/2006/relationships/tags" Target="../tags/tag84.xml"/><Relationship Id="rId7" Type="http://schemas.openxmlformats.org/officeDocument/2006/relationships/tags" Target="../tags/tag83.xml"/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tags" Target="../tags/tag80.xml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4.svg"/><Relationship Id="rId10" Type="http://schemas.openxmlformats.org/officeDocument/2006/relationships/image" Target="../media/image3.png"/><Relationship Id="rId1" Type="http://schemas.openxmlformats.org/officeDocument/2006/relationships/tags" Target="../tags/tag79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tags" Target="../tags/tag86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tags" Target="../tags/tag8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76161" y="179685"/>
            <a:ext cx="147187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Outline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pSp>
        <p:nvGrpSpPr>
          <p:cNvPr id="134" name="组合 6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895350" y="1473894"/>
            <a:ext cx="10733015" cy="3813231"/>
            <a:chOff x="829767" y="1522385"/>
            <a:chExt cx="10733015" cy="3813231"/>
          </a:xfrm>
        </p:grpSpPr>
        <p:grpSp>
          <p:nvGrpSpPr>
            <p:cNvPr id="135" name="组合 1"/>
            <p:cNvGrpSpPr/>
            <p:nvPr/>
          </p:nvGrpSpPr>
          <p:grpSpPr>
            <a:xfrm>
              <a:off x="829767" y="1522385"/>
              <a:ext cx="3146572" cy="1705031"/>
              <a:chOff x="695324" y="1833503"/>
              <a:chExt cx="4839405" cy="2395693"/>
            </a:xfrm>
          </p:grpSpPr>
          <p:sp>
            <p:nvSpPr>
              <p:cNvPr id="160" name="1"/>
              <p:cNvSpPr/>
              <p:nvPr/>
            </p:nvSpPr>
            <p:spPr>
              <a:xfrm>
                <a:off x="695324" y="1833503"/>
                <a:ext cx="4839405" cy="2032508"/>
              </a:xfrm>
              <a:prstGeom prst="roundRect">
                <a:avLst>
                  <a:gd name="adj" fmla="val 10005"/>
                </a:avLst>
              </a:prstGeom>
              <a:gradFill flip="none" rotWithShape="1">
                <a:gsLst>
                  <a:gs pos="100000">
                    <a:schemeClr val="accent1">
                      <a:lumMod val="20000"/>
                      <a:lumOff val="80000"/>
                    </a:schemeClr>
                  </a:gs>
                  <a:gs pos="0">
                    <a:schemeClr val="accent1">
                      <a:lumMod val="20000"/>
                      <a:lumOff val="80000"/>
                      <a:alpha val="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61" name="1"/>
              <p:cNvSpPr/>
              <p:nvPr/>
            </p:nvSpPr>
            <p:spPr>
              <a:xfrm rot="2684045">
                <a:off x="989118" y="2299482"/>
                <a:ext cx="147792" cy="147792"/>
              </a:xfrm>
              <a:prstGeom prst="roundRect">
                <a:avLst>
                  <a:gd name="adj" fmla="val 33114"/>
                </a:avLst>
              </a:prstGeom>
              <a:ln w="31750">
                <a:solidFill>
                  <a:schemeClr val="bg1"/>
                </a:solidFill>
              </a:ln>
              <a:effectLst>
                <a:outerShdw blurRad="292100" dist="127000" dir="5400000" sx="101000" sy="101000" algn="t" rotWithShape="0">
                  <a:schemeClr val="accent1">
                    <a:alpha val="4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62" name="Title-1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1244735" y="2113909"/>
                <a:ext cx="2203553" cy="5189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400">
                    <a:gradFill flip="none" rotWithShape="1">
                      <a:gsLst>
                        <a:gs pos="50000">
                          <a:schemeClr val="accent1"/>
                        </a:gs>
                        <a:gs pos="0">
                          <a:schemeClr val="accent1">
                            <a:lumMod val="60000"/>
                            <a:lumOff val="40000"/>
                          </a:schemeClr>
                        </a:gs>
                        <a:gs pos="100000">
                          <a:schemeClr val="accent1"/>
                        </a:gs>
                      </a:gsLst>
                      <a:lin ang="2700000" scaled="1"/>
                      <a:tileRect/>
                    </a:gradFill>
                    <a:latin typeface="+mj-lt"/>
                    <a:ea typeface="+mj-ea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en-US" altLang="zh-CN" sz="1800" dirty="0">
                    <a:solidFill>
                      <a:schemeClr val="accent1"/>
                    </a:solidFill>
                    <a:latin typeface="+mn-ea"/>
                    <a:ea typeface="+mn-ea"/>
                  </a:rPr>
                  <a:t>Introduction</a:t>
                </a:r>
                <a:endParaRPr kumimoji="0" lang="zh-CN" altLang="en-US" sz="1800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</a:endParaRPr>
              </a:p>
            </p:txBody>
          </p:sp>
          <p:sp>
            <p:nvSpPr>
              <p:cNvPr id="164" name="Index-1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3348752" y="2542646"/>
                <a:ext cx="2185977" cy="16865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200" b="1" i="1" u="none" strike="noStrike" kern="1200" cap="none" spc="0" normalizeH="0" baseline="0" noProof="0" dirty="0">
                    <a:ln>
                      <a:noFill/>
                    </a:ln>
                    <a:gradFill flip="none" rotWithShape="1">
                      <a:gsLst>
                        <a:gs pos="100000">
                          <a:schemeClr val="accent1"/>
                        </a:gs>
                        <a:gs pos="23000">
                          <a:schemeClr val="accent1">
                            <a:lumMod val="20000"/>
                            <a:lumOff val="80000"/>
                            <a:alpha val="0"/>
                          </a:schemeClr>
                        </a:gs>
                      </a:gsLst>
                      <a:lin ang="16200000" scaled="1"/>
                      <a:tileRect/>
                    </a:gradFill>
                    <a:effectLst/>
                    <a:uLnTx/>
                    <a:uFillTx/>
                    <a:latin typeface="+mn-ea"/>
                  </a:rPr>
                  <a:t>01</a:t>
                </a:r>
                <a:endParaRPr kumimoji="0" lang="zh-CN" altLang="en-US" sz="7200" b="1" i="1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100000">
                        <a:schemeClr val="accent1"/>
                      </a:gs>
                      <a:gs pos="23000">
                        <a:schemeClr val="accent1">
                          <a:lumMod val="20000"/>
                          <a:lumOff val="80000"/>
                          <a:alpha val="0"/>
                        </a:schemeClr>
                      </a:gs>
                    </a:gsLst>
                    <a:lin ang="16200000" scaled="1"/>
                    <a:tileRect/>
                  </a:gradFill>
                  <a:effectLst/>
                  <a:uLnTx/>
                  <a:uFillTx/>
                  <a:latin typeface="+mn-ea"/>
                </a:endParaRPr>
              </a:p>
            </p:txBody>
          </p:sp>
        </p:grpSp>
        <p:grpSp>
          <p:nvGrpSpPr>
            <p:cNvPr id="136" name="组合 2"/>
            <p:cNvGrpSpPr/>
            <p:nvPr/>
          </p:nvGrpSpPr>
          <p:grpSpPr>
            <a:xfrm>
              <a:off x="4531414" y="1522385"/>
              <a:ext cx="3267359" cy="1705031"/>
              <a:chOff x="695324" y="1833503"/>
              <a:chExt cx="5025175" cy="2395693"/>
            </a:xfrm>
          </p:grpSpPr>
          <p:sp>
            <p:nvSpPr>
              <p:cNvPr id="155" name="2"/>
              <p:cNvSpPr/>
              <p:nvPr/>
            </p:nvSpPr>
            <p:spPr>
              <a:xfrm>
                <a:off x="695324" y="1833503"/>
                <a:ext cx="4839405" cy="2032508"/>
              </a:xfrm>
              <a:prstGeom prst="roundRect">
                <a:avLst>
                  <a:gd name="adj" fmla="val 10005"/>
                </a:avLst>
              </a:prstGeom>
              <a:gradFill flip="none" rotWithShape="1">
                <a:gsLst>
                  <a:gs pos="100000">
                    <a:schemeClr val="accent1">
                      <a:lumMod val="20000"/>
                      <a:lumOff val="80000"/>
                    </a:schemeClr>
                  </a:gs>
                  <a:gs pos="0">
                    <a:schemeClr val="accent1">
                      <a:lumMod val="20000"/>
                      <a:lumOff val="80000"/>
                      <a:alpha val="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56" name="2"/>
              <p:cNvSpPr/>
              <p:nvPr/>
            </p:nvSpPr>
            <p:spPr>
              <a:xfrm rot="2684045">
                <a:off x="989118" y="2299482"/>
                <a:ext cx="147792" cy="147792"/>
              </a:xfrm>
              <a:prstGeom prst="roundRect">
                <a:avLst>
                  <a:gd name="adj" fmla="val 33114"/>
                </a:avLst>
              </a:prstGeom>
              <a:ln w="31750">
                <a:solidFill>
                  <a:schemeClr val="bg1"/>
                </a:solidFill>
              </a:ln>
              <a:effectLst>
                <a:outerShdw blurRad="292100" dist="127000" dir="5400000" sx="101000" sy="101000" algn="t" rotWithShape="0">
                  <a:schemeClr val="accent1">
                    <a:alpha val="4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57" name="Title-2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1244735" y="2113909"/>
                <a:ext cx="3392146" cy="5189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400">
                    <a:gradFill flip="none" rotWithShape="1">
                      <a:gsLst>
                        <a:gs pos="50000">
                          <a:schemeClr val="accent1"/>
                        </a:gs>
                        <a:gs pos="0">
                          <a:schemeClr val="accent1">
                            <a:lumMod val="60000"/>
                            <a:lumOff val="40000"/>
                          </a:schemeClr>
                        </a:gs>
                        <a:gs pos="100000">
                          <a:schemeClr val="accent1"/>
                        </a:gs>
                      </a:gsLst>
                      <a:lin ang="2700000" scaled="1"/>
                      <a:tileRect/>
                    </a:gradFill>
                    <a:latin typeface="+mj-lt"/>
                    <a:ea typeface="+mj-ea"/>
                  </a:defRPr>
                </a:lvl1pPr>
              </a:lstStyle>
              <a:p>
                <a:pPr lvl="0">
                  <a:defRPr/>
                </a:pPr>
                <a:r>
                  <a:rPr lang="en-US" altLang="zh-CN" sz="1800" dirty="0">
                    <a:solidFill>
                      <a:schemeClr val="accent1"/>
                    </a:solidFill>
                    <a:latin typeface="+mn-ea"/>
                  </a:rPr>
                  <a:t>Skill &amp; Talent</a:t>
                </a:r>
                <a:endParaRPr lang="zh-CN" altLang="en-US" sz="1800" dirty="0">
                  <a:solidFill>
                    <a:schemeClr val="accent1"/>
                  </a:solidFill>
                  <a:latin typeface="+mn-ea"/>
                </a:endParaRPr>
              </a:p>
            </p:txBody>
          </p:sp>
          <p:sp>
            <p:nvSpPr>
              <p:cNvPr id="159" name="Index-2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3162983" y="2542646"/>
                <a:ext cx="2557516" cy="16865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200" b="1" i="1" u="none" strike="noStrike" kern="1200" cap="none" spc="0" normalizeH="0" baseline="0" noProof="0" dirty="0">
                    <a:ln>
                      <a:noFill/>
                    </a:ln>
                    <a:gradFill flip="none" rotWithShape="1">
                      <a:gsLst>
                        <a:gs pos="100000">
                          <a:schemeClr val="accent1"/>
                        </a:gs>
                        <a:gs pos="23000">
                          <a:schemeClr val="accent1">
                            <a:lumMod val="20000"/>
                            <a:lumOff val="80000"/>
                            <a:alpha val="0"/>
                          </a:schemeClr>
                        </a:gs>
                      </a:gsLst>
                      <a:lin ang="16200000" scaled="1"/>
                      <a:tileRect/>
                    </a:gradFill>
                    <a:effectLst/>
                    <a:uLnTx/>
                    <a:uFillTx/>
                    <a:latin typeface="+mn-ea"/>
                  </a:rPr>
                  <a:t>02</a:t>
                </a:r>
                <a:endParaRPr kumimoji="0" lang="zh-CN" altLang="en-US" sz="7200" b="1" i="1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100000">
                        <a:schemeClr val="accent1"/>
                      </a:gs>
                      <a:gs pos="23000">
                        <a:schemeClr val="accent1">
                          <a:lumMod val="20000"/>
                          <a:lumOff val="80000"/>
                          <a:alpha val="0"/>
                        </a:schemeClr>
                      </a:gs>
                    </a:gsLst>
                    <a:lin ang="16200000" scaled="1"/>
                    <a:tileRect/>
                  </a:gradFill>
                  <a:effectLst/>
                  <a:uLnTx/>
                  <a:uFillTx/>
                  <a:latin typeface="+mn-ea"/>
                </a:endParaRPr>
              </a:p>
            </p:txBody>
          </p:sp>
        </p:grpSp>
        <p:grpSp>
          <p:nvGrpSpPr>
            <p:cNvPr id="137" name="组合 3"/>
            <p:cNvGrpSpPr/>
            <p:nvPr/>
          </p:nvGrpSpPr>
          <p:grpSpPr>
            <a:xfrm>
              <a:off x="8353848" y="1522385"/>
              <a:ext cx="3208934" cy="1705031"/>
              <a:chOff x="695324" y="1833503"/>
              <a:chExt cx="4935317" cy="2395693"/>
            </a:xfrm>
          </p:grpSpPr>
          <p:sp>
            <p:nvSpPr>
              <p:cNvPr id="150" name="3"/>
              <p:cNvSpPr/>
              <p:nvPr/>
            </p:nvSpPr>
            <p:spPr>
              <a:xfrm>
                <a:off x="695324" y="1833503"/>
                <a:ext cx="4839405" cy="2032508"/>
              </a:xfrm>
              <a:prstGeom prst="roundRect">
                <a:avLst>
                  <a:gd name="adj" fmla="val 10005"/>
                </a:avLst>
              </a:prstGeom>
              <a:gradFill flip="none" rotWithShape="1">
                <a:gsLst>
                  <a:gs pos="100000">
                    <a:schemeClr val="accent1">
                      <a:lumMod val="20000"/>
                      <a:lumOff val="80000"/>
                    </a:schemeClr>
                  </a:gs>
                  <a:gs pos="0">
                    <a:schemeClr val="accent1">
                      <a:lumMod val="20000"/>
                      <a:lumOff val="80000"/>
                      <a:alpha val="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51" name="3"/>
              <p:cNvSpPr/>
              <p:nvPr/>
            </p:nvSpPr>
            <p:spPr>
              <a:xfrm rot="2684045">
                <a:off x="989118" y="2299482"/>
                <a:ext cx="147792" cy="147792"/>
              </a:xfrm>
              <a:prstGeom prst="roundRect">
                <a:avLst>
                  <a:gd name="adj" fmla="val 33114"/>
                </a:avLst>
              </a:prstGeom>
              <a:ln w="31750">
                <a:solidFill>
                  <a:schemeClr val="bg1"/>
                </a:solidFill>
              </a:ln>
              <a:effectLst>
                <a:outerShdw blurRad="292100" dist="127000" dir="5400000" sx="101000" sy="101000" algn="t" rotWithShape="0">
                  <a:schemeClr val="accent1">
                    <a:alpha val="4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52" name="Title-3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1267591" y="2113909"/>
                <a:ext cx="3492000" cy="5189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400">
                    <a:gradFill flip="none" rotWithShape="1">
                      <a:gsLst>
                        <a:gs pos="50000">
                          <a:schemeClr val="accent1"/>
                        </a:gs>
                        <a:gs pos="0">
                          <a:schemeClr val="accent1">
                            <a:lumMod val="60000"/>
                            <a:lumOff val="40000"/>
                          </a:schemeClr>
                        </a:gs>
                        <a:gs pos="100000">
                          <a:schemeClr val="accent1"/>
                        </a:gs>
                      </a:gsLst>
                      <a:lin ang="2700000" scaled="1"/>
                      <a:tileRect/>
                    </a:gradFill>
                    <a:latin typeface="+mj-lt"/>
                    <a:ea typeface="+mj-ea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en-US" altLang="zh-CN" sz="1800" dirty="0">
                    <a:solidFill>
                      <a:schemeClr val="accent1"/>
                    </a:solidFill>
                    <a:latin typeface="+mn-ea"/>
                    <a:ea typeface="+mn-ea"/>
                  </a:rPr>
                  <a:t>Research Experience</a:t>
                </a:r>
                <a:endParaRPr kumimoji="0" lang="zh-CN" altLang="en-US" sz="1800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</a:endParaRPr>
              </a:p>
            </p:txBody>
          </p:sp>
          <p:sp>
            <p:nvSpPr>
              <p:cNvPr id="154" name="Index-3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3252840" y="2542646"/>
                <a:ext cx="2377801" cy="16865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200" b="1" i="1" u="none" strike="noStrike" kern="1200" cap="none" spc="0" normalizeH="0" baseline="0" noProof="0" dirty="0">
                    <a:ln>
                      <a:noFill/>
                    </a:ln>
                    <a:gradFill flip="none" rotWithShape="1">
                      <a:gsLst>
                        <a:gs pos="100000">
                          <a:schemeClr val="accent1"/>
                        </a:gs>
                        <a:gs pos="23000">
                          <a:schemeClr val="accent1">
                            <a:lumMod val="20000"/>
                            <a:lumOff val="80000"/>
                            <a:alpha val="0"/>
                          </a:schemeClr>
                        </a:gs>
                      </a:gsLst>
                      <a:lin ang="16200000" scaled="1"/>
                      <a:tileRect/>
                    </a:gradFill>
                    <a:effectLst/>
                    <a:uLnTx/>
                    <a:uFillTx/>
                    <a:latin typeface="+mn-ea"/>
                  </a:rPr>
                  <a:t>03</a:t>
                </a:r>
                <a:endParaRPr kumimoji="0" lang="zh-CN" altLang="en-US" sz="7200" b="1" i="1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100000">
                        <a:schemeClr val="accent1"/>
                      </a:gs>
                      <a:gs pos="23000">
                        <a:schemeClr val="accent1">
                          <a:lumMod val="20000"/>
                          <a:lumOff val="80000"/>
                          <a:alpha val="0"/>
                        </a:schemeClr>
                      </a:gs>
                    </a:gsLst>
                    <a:lin ang="16200000" scaled="1"/>
                    <a:tileRect/>
                  </a:gradFill>
                  <a:effectLst/>
                  <a:uLnTx/>
                  <a:uFillTx/>
                  <a:latin typeface="+mn-ea"/>
                </a:endParaRPr>
              </a:p>
            </p:txBody>
          </p:sp>
        </p:grpSp>
        <p:grpSp>
          <p:nvGrpSpPr>
            <p:cNvPr id="138" name="组合 4"/>
            <p:cNvGrpSpPr/>
            <p:nvPr/>
          </p:nvGrpSpPr>
          <p:grpSpPr>
            <a:xfrm>
              <a:off x="2741968" y="3630585"/>
              <a:ext cx="3146572" cy="1705031"/>
              <a:chOff x="695324" y="1833503"/>
              <a:chExt cx="4839405" cy="2395693"/>
            </a:xfrm>
          </p:grpSpPr>
          <p:sp>
            <p:nvSpPr>
              <p:cNvPr id="145" name="4"/>
              <p:cNvSpPr/>
              <p:nvPr/>
            </p:nvSpPr>
            <p:spPr>
              <a:xfrm>
                <a:off x="695324" y="1833503"/>
                <a:ext cx="4839405" cy="2032508"/>
              </a:xfrm>
              <a:prstGeom prst="roundRect">
                <a:avLst>
                  <a:gd name="adj" fmla="val 10005"/>
                </a:avLst>
              </a:prstGeom>
              <a:gradFill flip="none" rotWithShape="1">
                <a:gsLst>
                  <a:gs pos="100000">
                    <a:schemeClr val="accent1">
                      <a:lumMod val="20000"/>
                      <a:lumOff val="80000"/>
                    </a:schemeClr>
                  </a:gs>
                  <a:gs pos="0">
                    <a:schemeClr val="accent1">
                      <a:lumMod val="20000"/>
                      <a:lumOff val="80000"/>
                      <a:alpha val="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46" name="4"/>
              <p:cNvSpPr/>
              <p:nvPr/>
            </p:nvSpPr>
            <p:spPr>
              <a:xfrm rot="2684045">
                <a:off x="989118" y="2299482"/>
                <a:ext cx="147792" cy="147792"/>
              </a:xfrm>
              <a:prstGeom prst="roundRect">
                <a:avLst>
                  <a:gd name="adj" fmla="val 33114"/>
                </a:avLst>
              </a:prstGeom>
              <a:ln w="31750">
                <a:solidFill>
                  <a:schemeClr val="bg1"/>
                </a:solidFill>
              </a:ln>
              <a:effectLst>
                <a:outerShdw blurRad="292100" dist="127000" dir="5400000" sx="101000" sy="101000" algn="t" rotWithShape="0">
                  <a:schemeClr val="accent1">
                    <a:alpha val="4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47" name="Title-4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1244735" y="2113909"/>
                <a:ext cx="3044690" cy="5189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400">
                    <a:gradFill flip="none" rotWithShape="1">
                      <a:gsLst>
                        <a:gs pos="50000">
                          <a:schemeClr val="accent1"/>
                        </a:gs>
                        <a:gs pos="0">
                          <a:schemeClr val="accent1">
                            <a:lumMod val="60000"/>
                            <a:lumOff val="40000"/>
                          </a:schemeClr>
                        </a:gs>
                        <a:gs pos="100000">
                          <a:schemeClr val="accent1"/>
                        </a:gs>
                      </a:gsLst>
                      <a:lin ang="2700000" scaled="1"/>
                      <a:tileRect/>
                    </a:gradFill>
                    <a:latin typeface="+mj-lt"/>
                    <a:ea typeface="+mj-ea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en-US" altLang="zh-CN" sz="1800" dirty="0">
                    <a:solidFill>
                      <a:schemeClr val="accent1"/>
                    </a:solidFill>
                    <a:latin typeface="+mn-ea"/>
                    <a:ea typeface="+mn-ea"/>
                  </a:rPr>
                  <a:t>Industry Research</a:t>
                </a:r>
                <a:endParaRPr kumimoji="0" lang="zh-CN" altLang="en-US" sz="1800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</a:endParaRPr>
              </a:p>
            </p:txBody>
          </p:sp>
          <p:sp>
            <p:nvSpPr>
              <p:cNvPr id="149" name="Index-4"/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3405601" y="2542646"/>
                <a:ext cx="2072279" cy="16865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200" b="1" i="1" u="none" strike="noStrike" kern="1200" cap="none" spc="0" normalizeH="0" baseline="0" noProof="0" dirty="0">
                    <a:ln>
                      <a:noFill/>
                    </a:ln>
                    <a:gradFill flip="none" rotWithShape="1">
                      <a:gsLst>
                        <a:gs pos="100000">
                          <a:schemeClr val="accent1"/>
                        </a:gs>
                        <a:gs pos="23000">
                          <a:schemeClr val="accent1">
                            <a:lumMod val="20000"/>
                            <a:lumOff val="80000"/>
                            <a:alpha val="0"/>
                          </a:schemeClr>
                        </a:gs>
                      </a:gsLst>
                      <a:lin ang="16200000" scaled="1"/>
                      <a:tileRect/>
                    </a:gradFill>
                    <a:effectLst/>
                    <a:uLnTx/>
                    <a:uFillTx/>
                    <a:latin typeface="+mn-ea"/>
                  </a:rPr>
                  <a:t>04</a:t>
                </a:r>
                <a:endParaRPr kumimoji="0" lang="zh-CN" altLang="en-US" sz="7200" b="1" i="1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100000">
                        <a:schemeClr val="accent1"/>
                      </a:gs>
                      <a:gs pos="23000">
                        <a:schemeClr val="accent1">
                          <a:lumMod val="20000"/>
                          <a:lumOff val="80000"/>
                          <a:alpha val="0"/>
                        </a:schemeClr>
                      </a:gs>
                    </a:gsLst>
                    <a:lin ang="16200000" scaled="1"/>
                    <a:tileRect/>
                  </a:gradFill>
                  <a:effectLst/>
                  <a:uLnTx/>
                  <a:uFillTx/>
                  <a:latin typeface="+mn-ea"/>
                </a:endParaRPr>
              </a:p>
            </p:txBody>
          </p:sp>
        </p:grpSp>
        <p:grpSp>
          <p:nvGrpSpPr>
            <p:cNvPr id="139" name="组合 5"/>
            <p:cNvGrpSpPr/>
            <p:nvPr/>
          </p:nvGrpSpPr>
          <p:grpSpPr>
            <a:xfrm>
              <a:off x="6504009" y="3630585"/>
              <a:ext cx="3146572" cy="1705031"/>
              <a:chOff x="695324" y="1833503"/>
              <a:chExt cx="4839405" cy="2395693"/>
            </a:xfrm>
          </p:grpSpPr>
          <p:sp>
            <p:nvSpPr>
              <p:cNvPr id="140" name="5"/>
              <p:cNvSpPr/>
              <p:nvPr/>
            </p:nvSpPr>
            <p:spPr>
              <a:xfrm>
                <a:off x="695324" y="1833503"/>
                <a:ext cx="4839405" cy="2032508"/>
              </a:xfrm>
              <a:prstGeom prst="roundRect">
                <a:avLst>
                  <a:gd name="adj" fmla="val 10005"/>
                </a:avLst>
              </a:prstGeom>
              <a:gradFill flip="none" rotWithShape="1">
                <a:gsLst>
                  <a:gs pos="100000">
                    <a:schemeClr val="accent1">
                      <a:lumMod val="20000"/>
                      <a:lumOff val="80000"/>
                    </a:schemeClr>
                  </a:gs>
                  <a:gs pos="0">
                    <a:schemeClr val="accent1">
                      <a:lumMod val="20000"/>
                      <a:lumOff val="80000"/>
                      <a:alpha val="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41" name="5"/>
              <p:cNvSpPr/>
              <p:nvPr/>
            </p:nvSpPr>
            <p:spPr>
              <a:xfrm rot="2684045">
                <a:off x="989118" y="2299482"/>
                <a:ext cx="147792" cy="147792"/>
              </a:xfrm>
              <a:prstGeom prst="roundRect">
                <a:avLst>
                  <a:gd name="adj" fmla="val 33114"/>
                </a:avLst>
              </a:prstGeom>
              <a:ln w="31750">
                <a:solidFill>
                  <a:schemeClr val="bg1"/>
                </a:solidFill>
              </a:ln>
              <a:effectLst>
                <a:outerShdw blurRad="292100" dist="127000" dir="5400000" sx="101000" sy="101000" algn="t" rotWithShape="0">
                  <a:schemeClr val="accent1">
                    <a:alpha val="4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42" name="Title-5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1244733" y="2113909"/>
                <a:ext cx="4233145" cy="5189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400">
                    <a:gradFill flip="none" rotWithShape="1">
                      <a:gsLst>
                        <a:gs pos="50000">
                          <a:schemeClr val="accent1"/>
                        </a:gs>
                        <a:gs pos="0">
                          <a:schemeClr val="accent1">
                            <a:lumMod val="60000"/>
                            <a:lumOff val="40000"/>
                          </a:schemeClr>
                        </a:gs>
                        <a:gs pos="100000">
                          <a:schemeClr val="accent1"/>
                        </a:gs>
                      </a:gsLst>
                      <a:lin ang="2700000" scaled="1"/>
                      <a:tileRect/>
                    </a:gradFill>
                    <a:latin typeface="+mj-lt"/>
                    <a:ea typeface="+mj-ea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en-US" altLang="zh-CN" sz="1800" dirty="0">
                    <a:solidFill>
                      <a:schemeClr val="accent1"/>
                    </a:solidFill>
                    <a:latin typeface="+mn-ea"/>
                    <a:ea typeface="+mn-ea"/>
                  </a:rPr>
                  <a:t>Future Research Interests</a:t>
                </a:r>
                <a:endParaRPr kumimoji="0" lang="zh-CN" altLang="en-US" sz="1800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</a:endParaRPr>
              </a:p>
            </p:txBody>
          </p:sp>
          <p:sp>
            <p:nvSpPr>
              <p:cNvPr id="144" name="Index-5"/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3405601" y="2542646"/>
                <a:ext cx="2072279" cy="16865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200" b="1" i="1" u="none" strike="noStrike" kern="1200" cap="none" spc="0" normalizeH="0" baseline="0" noProof="0" dirty="0">
                    <a:ln>
                      <a:noFill/>
                    </a:ln>
                    <a:gradFill flip="none" rotWithShape="1">
                      <a:gsLst>
                        <a:gs pos="100000">
                          <a:schemeClr val="accent1"/>
                        </a:gs>
                        <a:gs pos="23000">
                          <a:schemeClr val="accent1">
                            <a:lumMod val="20000"/>
                            <a:lumOff val="80000"/>
                            <a:alpha val="0"/>
                          </a:schemeClr>
                        </a:gs>
                      </a:gsLst>
                      <a:lin ang="16200000" scaled="1"/>
                      <a:tileRect/>
                    </a:gradFill>
                    <a:effectLst/>
                    <a:uLnTx/>
                    <a:uFillTx/>
                    <a:latin typeface="+mn-ea"/>
                  </a:rPr>
                  <a:t>05</a:t>
                </a:r>
                <a:endParaRPr kumimoji="0" lang="zh-CN" altLang="en-US" sz="7200" b="1" i="1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100000">
                        <a:schemeClr val="accent1"/>
                      </a:gs>
                      <a:gs pos="23000">
                        <a:schemeClr val="accent1">
                          <a:lumMod val="20000"/>
                          <a:lumOff val="80000"/>
                          <a:alpha val="0"/>
                        </a:schemeClr>
                      </a:gs>
                    </a:gsLst>
                    <a:lin ang="16200000" scaled="1"/>
                    <a:tileRect/>
                  </a:gradFill>
                  <a:effectLst/>
                  <a:uLnTx/>
                  <a:uFillTx/>
                  <a:latin typeface="+mn-ea"/>
                </a:endParaRPr>
              </a:p>
            </p:txBody>
          </p:sp>
        </p:grpSp>
      </p:grpSp>
      <p:sp>
        <p:nvSpPr>
          <p:cNvPr id="166" name="灯片编号占位符 16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8712" y="1903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1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5442" y="1973866"/>
            <a:ext cx="4591774" cy="282853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6700" y="2135941"/>
            <a:ext cx="5257800" cy="88192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6699" y="4062600"/>
            <a:ext cx="5257801" cy="62673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8712" y="1903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1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32" y="1511100"/>
            <a:ext cx="6252067" cy="3907542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2400" y="2734072"/>
            <a:ext cx="4536000" cy="112993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00312" y="178950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2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  <p:sp>
        <p:nvSpPr>
          <p:cNvPr id="2" name="Body-2"/>
          <p:cNvSpPr txBox="1"/>
          <p:nvPr>
            <p:custDataLst>
              <p:tags r:id="rId1"/>
            </p:custDataLst>
          </p:nvPr>
        </p:nvSpPr>
        <p:spPr>
          <a:xfrm>
            <a:off x="1577975" y="1047750"/>
            <a:ext cx="9361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i="1" dirty="0"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Z3 Rule-Based Multi-Step Reasoning: DAG-Driven Dataset Generation With Variable and Semantic Constraints</a:t>
            </a:r>
            <a:endParaRPr lang="zh-CN" altLang="en-US" sz="1400" b="1" i="1" dirty="0"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52000" y="1483200"/>
            <a:ext cx="11750400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we do?</a:t>
            </a:r>
            <a:endParaRPr lang="en-US" altLang="zh-CN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Produced LSAT-style logical reason datasets for LLM training and eval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Method: DAG-based, Validator, Safety Check, Distractor and Gibberish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we do this?</a:t>
            </a:r>
            <a:endParaRPr lang="en-US" altLang="zh-CN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 in Reasoning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Data Quality Issues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Controllability and Interpretability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Commonsense Ability in LLM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i="1" dirty="0">
              <a:solidFill>
                <a:srgbClr val="FF0000"/>
              </a:solidFill>
            </a:endParaRPr>
          </a:p>
          <a:p>
            <a:r>
              <a:rPr lang="en-US" altLang="zh-CN" b="1" i="1" dirty="0">
                <a:solidFill>
                  <a:srgbClr val="FF0000"/>
                </a:solidFill>
              </a:rPr>
              <a:t>What is it like?</a:t>
            </a:r>
            <a:endParaRPr lang="en-US" altLang="zh-CN" b="1" i="1" dirty="0">
              <a:solidFill>
                <a:srgbClr val="FF0000"/>
              </a:solidFill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AR-LSAT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56" y="4701828"/>
            <a:ext cx="11858888" cy="173554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4312" y="1903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2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00" y="1347313"/>
            <a:ext cx="6265237" cy="416337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192800" y="2274837"/>
            <a:ext cx="4759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GPT-4o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64.2% in FOLIO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33% in LSAT-logic games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LogiGLUE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GPT-4o achieves 73.59% on deductive reasoning 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 only 31.55% on inductive tasks 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3512" y="1975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2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73600" y="921600"/>
            <a:ext cx="1158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Z3 Theorem Prover, is a 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satisfiability modulo theories(SMT) solver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 by Microsoft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文本框 8"/>
              <p:cNvSpPr txBox="1"/>
              <p:nvPr/>
            </p:nvSpPr>
            <p:spPr>
              <a:xfrm>
                <a:off x="333600" y="1504800"/>
                <a:ext cx="168046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altLang="zh-CN" b="0" dirty="0"/>
              </a:p>
            </p:txBody>
          </p:sp>
        </mc:Choice>
        <mc:Fallback>
          <p:sp>
            <p:nvSpPr>
              <p:cNvPr id="9" name="文本框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600" y="1504800"/>
                <a:ext cx="1680460" cy="276999"/>
              </a:xfrm>
              <a:prstGeom prst="rect">
                <a:avLst/>
              </a:prstGeom>
              <a:blipFill rotWithShape="1">
                <a:blip r:embed="rId1"/>
                <a:stretch>
                  <a:fillRect l="-13" t="-175" r="-3108" b="22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文本框 9"/>
              <p:cNvSpPr txBox="1"/>
              <p:nvPr/>
            </p:nvSpPr>
            <p:spPr>
              <a:xfrm>
                <a:off x="333600" y="1844930"/>
                <a:ext cx="198182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4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altLang="zh-CN" b="0" dirty="0"/>
              </a:p>
            </p:txBody>
          </p:sp>
        </mc:Choice>
        <mc:Fallback>
          <p:sp>
            <p:nvSpPr>
              <p:cNvPr id="10" name="文本框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600" y="1844930"/>
                <a:ext cx="1981825" cy="276999"/>
              </a:xfrm>
              <a:prstGeom prst="rect">
                <a:avLst/>
              </a:prstGeom>
              <a:blipFill rotWithShape="1">
                <a:blip r:embed="rId2"/>
                <a:stretch>
                  <a:fillRect l="-11" t="-92" r="-2232" b="14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文本框 10"/>
              <p:cNvSpPr txBox="1"/>
              <p:nvPr/>
            </p:nvSpPr>
            <p:spPr>
              <a:xfrm>
                <a:off x="333600" y="2249656"/>
                <a:ext cx="1667636" cy="51860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altLang="zh-CN" b="0" dirty="0"/>
              </a:p>
            </p:txBody>
          </p:sp>
        </mc:Choice>
        <mc:Fallback>
          <p:sp>
            <p:nvSpPr>
              <p:cNvPr id="11" name="文本框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600" y="2249656"/>
                <a:ext cx="1667636" cy="518604"/>
              </a:xfrm>
              <a:prstGeom prst="rect">
                <a:avLst/>
              </a:prstGeom>
              <a:blipFill rotWithShape="1">
                <a:blip r:embed="rId3"/>
                <a:stretch>
                  <a:fillRect l="-13" t="-94" r="-5995" b="5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文本框 11"/>
              <p:cNvSpPr txBox="1"/>
              <p:nvPr/>
            </p:nvSpPr>
            <p:spPr>
              <a:xfrm>
                <a:off x="3902400" y="1643299"/>
                <a:ext cx="53784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When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all expressions are true</a:t>
                </a:r>
                <a:endParaRPr lang="en-US" altLang="zh-CN" dirty="0"/>
              </a:p>
              <a:p>
                <a:r>
                  <a:rPr lang="en-US" altLang="zh-CN" dirty="0"/>
                  <a:t>Therefore, this problem is </a:t>
                </a:r>
                <a:r>
                  <a:rPr lang="en-US" altLang="zh-CN" b="1" dirty="0">
                    <a:solidFill>
                      <a:srgbClr val="FF0000"/>
                    </a:solidFill>
                  </a:rPr>
                  <a:t>satisfiable</a:t>
                </a:r>
                <a:endParaRPr lang="zh-CN" altLang="en-US" b="1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12" name="文本框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2400" y="1643299"/>
                <a:ext cx="5378400" cy="646331"/>
              </a:xfrm>
              <a:prstGeom prst="rect">
                <a:avLst/>
              </a:prstGeom>
              <a:blipFill rotWithShape="1">
                <a:blip r:embed="rId4"/>
                <a:stretch>
                  <a:fillRect l="-6" t="-86" r="5" b="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0665" y="3212960"/>
            <a:ext cx="4370670" cy="287351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3512" y="1975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2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框 1"/>
              <p:cNvSpPr txBox="1"/>
              <p:nvPr/>
            </p:nvSpPr>
            <p:spPr>
              <a:xfrm>
                <a:off x="276447" y="782341"/>
                <a:ext cx="11532781" cy="59093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Premises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zh-CN" altLang="en-US" i="1" smtClean="0">
                        <a:latin typeface="Cambria Math" panose="02040503050406030204" pitchFamily="18" charset="0"/>
                      </a:rPr>
                      <m:t>∃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𝑀𝑜𝑣𝑖𝑒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→¬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𝐻𝑎𝑝𝑝𝑦𝐸𝑛𝑑𝑖𝑛𝑔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          </a:t>
                </a:r>
                <a:r>
                  <a:rPr lang="en-US" altLang="zh-CN" dirty="0"/>
                  <a:t>				              </a:t>
                </a:r>
                <a:r>
                  <a:rPr lang="en-US" altLang="zh-CN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Not all movies have happy ending</a:t>
                </a:r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𝑀𝑜𝑣𝑖𝑒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𝑡𝑖𝑡𝑎𝑛𝑖𝑐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							          </a:t>
                </a:r>
                <a:r>
                  <a:rPr lang="en-US" altLang="zh-CN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Titanic is a movie</a:t>
                </a:r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¬</m:t>
                    </m:r>
                    <m:r>
                      <a:rPr lang="en-US" altLang="zh-CN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𝐻𝑎𝑝𝑝𝑦𝐸𝑛𝑑𝑖𝑛𝑔</m:t>
                    </m:r>
                    <m:r>
                      <a:rPr lang="en-US" altLang="zh-CN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𝑡𝑖𝑡𝑎𝑛𝑖𝑐</m:t>
                    </m:r>
                    <m:r>
                      <a:rPr lang="en-US" altLang="zh-CN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zh-CN" alt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                                                                                      </a:t>
                </a:r>
                <a:r>
                  <a:rPr lang="en-US" altLang="zh-CN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Titanic does not have a happy ending</a:t>
                </a:r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𝑀𝑜𝑣𝑖𝑒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𝑙𝑖𝑜𝑛𝐾𝑖𝑛𝑔</m:t>
                        </m:r>
                      </m:e>
                    </m:d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                                                                                                     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    </a:t>
                </a:r>
                <a:r>
                  <a:rPr lang="en-US" altLang="zh-CN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Lion King is a movie</a:t>
                </a:r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𝐻𝑎𝑝𝑝𝑦𝐸𝑛𝑑𝑖𝑛𝑔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𝑙𝑖𝑜𝑛𝐾𝑖𝑛𝑔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					      </a:t>
                </a:r>
                <a:r>
                  <a:rPr lang="en-US" altLang="zh-CN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Lion King has a happy ending</a:t>
                </a:r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Hypothesis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zh-CN" altLang="en-US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∃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𝑀𝑜𝑣𝑖𝑒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∩ ¬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𝐻𝑎𝑝𝑝𝑦𝐸𝑛𝑑𝑖𝑛𝑔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))</m:t>
                    </m:r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                                                        </a:t>
                </a:r>
                <a:r>
                  <a:rPr lang="en-US" altLang="zh-CN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Some movie does not have a happy ending</a:t>
                </a:r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If you can find a set of variables such that the</a:t>
                </a:r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Not(hypothesis) is true, it means that p -&gt; h is not</a:t>
                </a:r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always true. Otherwise, if you cannot find that set of variables,</a:t>
                </a:r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it means that p -&gt; h is always true.</a:t>
                </a:r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447" y="782341"/>
                <a:ext cx="11532781" cy="5909310"/>
              </a:xfrm>
              <a:prstGeom prst="rect">
                <a:avLst/>
              </a:prstGeom>
              <a:blipFill rotWithShape="1">
                <a:blip r:embed="rId1"/>
                <a:stretch>
                  <a:fillRect l="-2" r="1" b="-290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7089" y="4282989"/>
            <a:ext cx="4061637" cy="111667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37112" y="1903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2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800" y="1198827"/>
            <a:ext cx="8258400" cy="4561146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5112" y="1975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2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20322" y="1287579"/>
            <a:ext cx="2559847" cy="262576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5615" y="969420"/>
            <a:ext cx="4877985" cy="326208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2370" y="4774582"/>
            <a:ext cx="5427259" cy="47768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199" y="5489706"/>
            <a:ext cx="11397600" cy="398874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37112" y="1903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2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83" y="984059"/>
            <a:ext cx="7358518" cy="488988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020312" y="2136337"/>
            <a:ext cx="41716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1000 sample data, including: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Biconditional Elimination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Conjunction Introduction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Conjunction Elimination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Disjunction Introduction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Hypothetical Syllogism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Modus Ponens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Transitivity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Universal Instantiation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61577" y="190366"/>
            <a:ext cx="361509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Industry </a:t>
            </a:r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Experience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pSp>
        <p:nvGrpSpPr>
          <p:cNvPr id="2" name="组合 1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379054" y="1194202"/>
            <a:ext cx="8557834" cy="4562708"/>
            <a:chOff x="2126292" y="1527577"/>
            <a:chExt cx="8100862" cy="4562708"/>
          </a:xfrm>
        </p:grpSpPr>
        <p:sp>
          <p:nvSpPr>
            <p:cNvPr id="29" name="0"/>
            <p:cNvSpPr/>
            <p:nvPr/>
          </p:nvSpPr>
          <p:spPr>
            <a:xfrm rot="16671718">
              <a:off x="2964064" y="1195589"/>
              <a:ext cx="4562708" cy="5226684"/>
            </a:xfrm>
            <a:custGeom>
              <a:avLst/>
              <a:gdLst>
                <a:gd name="connsiteX0" fmla="*/ 5226494 w 10452989"/>
                <a:gd name="connsiteY0" fmla="*/ 0 h 10452989"/>
                <a:gd name="connsiteX1" fmla="*/ 9788947 w 10452989"/>
                <a:gd name="connsiteY1" fmla="*/ 2676931 h 10452989"/>
                <a:gd name="connsiteX2" fmla="*/ 5226495 w 10452989"/>
                <a:gd name="connsiteY2" fmla="*/ 5226495 h 10452989"/>
                <a:gd name="connsiteX3" fmla="*/ 5226494 w 10452989"/>
                <a:gd name="connsiteY3" fmla="*/ 0 h 10452989"/>
                <a:gd name="connsiteX0-1" fmla="*/ 5226494 w 10452989"/>
                <a:gd name="connsiteY0-2" fmla="*/ 0 h 10452989"/>
                <a:gd name="connsiteX1-3" fmla="*/ 9788947 w 10452989"/>
                <a:gd name="connsiteY1-4" fmla="*/ 2676931 h 10452989"/>
                <a:gd name="connsiteX0-5" fmla="*/ 0 w 4562453"/>
                <a:gd name="connsiteY0-6" fmla="*/ 0 h 5226495"/>
                <a:gd name="connsiteX1-7" fmla="*/ 4562453 w 4562453"/>
                <a:gd name="connsiteY1-8" fmla="*/ 2676931 h 5226495"/>
                <a:gd name="connsiteX2-9" fmla="*/ 1 w 4562453"/>
                <a:gd name="connsiteY2-10" fmla="*/ 5226495 h 5226495"/>
                <a:gd name="connsiteX3-11" fmla="*/ 0 w 4562453"/>
                <a:gd name="connsiteY3-12" fmla="*/ 0 h 5226495"/>
                <a:gd name="connsiteX0-13" fmla="*/ 0 w 4562453"/>
                <a:gd name="connsiteY0-14" fmla="*/ 0 h 5226495"/>
                <a:gd name="connsiteX1-15" fmla="*/ 4562453 w 4562453"/>
                <a:gd name="connsiteY1-16" fmla="*/ 2676931 h 52264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</a:cxnLst>
              <a:rect l="l" t="t" r="r" b="b"/>
              <a:pathLst>
                <a:path w="4562453" h="5226495" stroke="0" extrusionOk="0">
                  <a:moveTo>
                    <a:pt x="0" y="0"/>
                  </a:moveTo>
                  <a:cubicBezTo>
                    <a:pt x="1893438" y="0"/>
                    <a:pt x="3708486" y="1014439"/>
                    <a:pt x="4562453" y="2676931"/>
                  </a:cubicBezTo>
                  <a:lnTo>
                    <a:pt x="1" y="5226495"/>
                  </a:lnTo>
                  <a:cubicBezTo>
                    <a:pt x="1" y="3484330"/>
                    <a:pt x="0" y="1742165"/>
                    <a:pt x="0" y="0"/>
                  </a:cubicBezTo>
                  <a:close/>
                </a:path>
                <a:path w="4562453" h="5226495" fill="none">
                  <a:moveTo>
                    <a:pt x="0" y="0"/>
                  </a:moveTo>
                  <a:cubicBezTo>
                    <a:pt x="1893438" y="0"/>
                    <a:pt x="3638805" y="1024060"/>
                    <a:pt x="4562453" y="2676931"/>
                  </a:cubicBezTo>
                </a:path>
              </a:pathLst>
            </a:custGeom>
            <a:ln>
              <a:gradFill flip="none" rotWithShape="1">
                <a:gsLst>
                  <a:gs pos="91608">
                    <a:schemeClr val="accent1">
                      <a:alpha val="16000"/>
                    </a:schemeClr>
                  </a:gs>
                  <a:gs pos="6294">
                    <a:schemeClr val="accent1">
                      <a:alpha val="18000"/>
                    </a:schemeClr>
                  </a:gs>
                  <a:gs pos="20000">
                    <a:schemeClr val="accent1"/>
                  </a:gs>
                  <a:gs pos="80000">
                    <a:schemeClr val="accent1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2995237" y="2136658"/>
              <a:ext cx="7011635" cy="844255"/>
              <a:chOff x="2995237" y="2136658"/>
              <a:chExt cx="7011635" cy="844255"/>
            </a:xfrm>
          </p:grpSpPr>
          <p:sp>
            <p:nvSpPr>
              <p:cNvPr id="22" name="Index-1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2995237" y="2438382"/>
                <a:ext cx="469900" cy="4000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accent1"/>
                    </a:solidFill>
                  </a:rPr>
                  <a:t>01</a:t>
                </a:r>
                <a:endParaRPr lang="en-US" altLang="zh-CN" sz="20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23" name="1"/>
              <p:cNvSpPr/>
              <p:nvPr/>
            </p:nvSpPr>
            <p:spPr>
              <a:xfrm>
                <a:off x="3829217" y="2576494"/>
                <a:ext cx="123825" cy="12382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1"/>
              <p:cNvSpPr/>
              <p:nvPr/>
            </p:nvSpPr>
            <p:spPr>
              <a:xfrm rot="13500000">
                <a:off x="4503250" y="2402502"/>
                <a:ext cx="471805" cy="471805"/>
              </a:xfrm>
              <a:prstGeom prst="teardrop">
                <a:avLst>
                  <a:gd name="adj" fmla="val 126895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1"/>
              <p:cNvSpPr/>
              <p:nvPr/>
            </p:nvSpPr>
            <p:spPr>
              <a:xfrm>
                <a:off x="4551212" y="2453301"/>
                <a:ext cx="367030" cy="3670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26" name="1" descr="原子 纯色填充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90899" y="2500000"/>
                <a:ext cx="287655" cy="287655"/>
              </a:xfrm>
              <a:prstGeom prst="rect">
                <a:avLst/>
              </a:prstGeom>
            </p:spPr>
          </p:pic>
          <p:sp>
            <p:nvSpPr>
              <p:cNvPr id="27" name="Title-1"/>
              <p:cNvSpPr/>
              <p:nvPr>
                <p:custDataLst>
                  <p:tags r:id="rId4"/>
                </p:custDataLst>
              </p:nvPr>
            </p:nvSpPr>
            <p:spPr>
              <a:xfrm>
                <a:off x="5220671" y="2136658"/>
                <a:ext cx="1888621" cy="39560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US" altLang="zh-CN" sz="1600" b="1" dirty="0"/>
                  <a:t>Industry Project1</a:t>
                </a:r>
                <a:endParaRPr lang="zh-CN" altLang="en-US" sz="1600" b="1" dirty="0"/>
              </a:p>
            </p:txBody>
          </p:sp>
          <p:sp>
            <p:nvSpPr>
              <p:cNvPr id="28" name="Body-1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5220671" y="2673136"/>
                <a:ext cx="478620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i="1" dirty="0">
                    <a:solidFill>
                      <a:schemeClr val="bg1">
                        <a:lumMod val="50000"/>
                      </a:schemeClr>
                    </a:solidFill>
                  </a:rPr>
                  <a:t>Multimodal image-text understanding and Knowledge Retrieval</a:t>
                </a:r>
                <a:endParaRPr lang="zh-CN" altLang="en-US" sz="1400" i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2126292" y="3948569"/>
              <a:ext cx="8100862" cy="743469"/>
              <a:chOff x="2126292" y="3948569"/>
              <a:chExt cx="8100862" cy="743469"/>
            </a:xfrm>
          </p:grpSpPr>
          <p:sp>
            <p:nvSpPr>
              <p:cNvPr id="15" name="Index-2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2126292" y="4148790"/>
                <a:ext cx="469900" cy="4000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accent2"/>
                    </a:solidFill>
                  </a:rPr>
                  <a:t>02</a:t>
                </a:r>
                <a:endParaRPr lang="en-US" altLang="zh-CN" sz="2000" b="1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6" name="2"/>
              <p:cNvSpPr/>
              <p:nvPr/>
            </p:nvSpPr>
            <p:spPr>
              <a:xfrm>
                <a:off x="2642724" y="4286902"/>
                <a:ext cx="123825" cy="12382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2"/>
              <p:cNvSpPr/>
              <p:nvPr/>
            </p:nvSpPr>
            <p:spPr>
              <a:xfrm rot="13500000">
                <a:off x="3231543" y="4112910"/>
                <a:ext cx="471805" cy="471805"/>
              </a:xfrm>
              <a:prstGeom prst="teardrop">
                <a:avLst>
                  <a:gd name="adj" fmla="val 126895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2"/>
              <p:cNvSpPr/>
              <p:nvPr/>
            </p:nvSpPr>
            <p:spPr>
              <a:xfrm>
                <a:off x="3283930" y="4165298"/>
                <a:ext cx="367030" cy="3670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9" name="Title-2"/>
              <p:cNvSpPr/>
              <p:nvPr>
                <p:custDataLst>
                  <p:tags r:id="rId7"/>
                </p:custDataLst>
              </p:nvPr>
            </p:nvSpPr>
            <p:spPr>
              <a:xfrm>
                <a:off x="4019250" y="3948569"/>
                <a:ext cx="1797983" cy="395605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US" altLang="zh-CN" sz="1600" b="1" dirty="0"/>
                  <a:t>Industry Project2</a:t>
                </a:r>
                <a:endParaRPr lang="zh-CN" altLang="en-US" sz="1600" b="1" dirty="0"/>
              </a:p>
            </p:txBody>
          </p:sp>
          <p:sp>
            <p:nvSpPr>
              <p:cNvPr id="20" name="Body-2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4019162" y="4385333"/>
                <a:ext cx="6207992" cy="3067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i="1" dirty="0">
                    <a:solidFill>
                      <a:schemeClr val="bg1">
                        <a:lumMod val="50000"/>
                      </a:schemeClr>
                    </a:solidFill>
                  </a:rPr>
                  <a:t>M</a:t>
                </a:r>
                <a:r>
                  <a:rPr lang="en-US" altLang="zh-CN" sz="1400" i="1" dirty="0">
                    <a:solidFill>
                      <a:schemeClr val="bg1">
                        <a:lumMod val="50000"/>
                      </a:schemeClr>
                    </a:solidFill>
                  </a:rPr>
                  <a:t>ulti-intention Recognition: semi-supervise learning and small-parameter LLM </a:t>
                </a:r>
                <a:endParaRPr lang="en-US" altLang="zh-CN" sz="1400" i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pic>
            <p:nvPicPr>
              <p:cNvPr id="21" name="2" descr="双星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349609" y="4233286"/>
                <a:ext cx="231054" cy="231054"/>
              </a:xfrm>
              <a:prstGeom prst="rect">
                <a:avLst/>
              </a:prstGeom>
            </p:spPr>
          </p:pic>
        </p:grpSp>
      </p:grpSp>
      <p:sp>
        <p:nvSpPr>
          <p:cNvPr id="39" name="灯片编号占位符 3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73487" y="190366"/>
            <a:ext cx="234711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Introduction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pSp>
        <p:nvGrpSpPr>
          <p:cNvPr id="2" name="组合 1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0983" y="3286857"/>
            <a:ext cx="10870034" cy="2405650"/>
            <a:chOff x="695325" y="2994381"/>
            <a:chExt cx="10870034" cy="2405650"/>
          </a:xfrm>
        </p:grpSpPr>
        <p:grpSp>
          <p:nvGrpSpPr>
            <p:cNvPr id="3" name="组合 2"/>
            <p:cNvGrpSpPr/>
            <p:nvPr/>
          </p:nvGrpSpPr>
          <p:grpSpPr>
            <a:xfrm>
              <a:off x="695325" y="3020475"/>
              <a:ext cx="10801350" cy="1201227"/>
              <a:chOff x="695325" y="3020475"/>
              <a:chExt cx="10801350" cy="1201227"/>
            </a:xfrm>
          </p:grpSpPr>
          <p:cxnSp>
            <p:nvCxnSpPr>
              <p:cNvPr id="41" name="1"/>
              <p:cNvCxnSpPr>
                <a:cxnSpLocks noChangeShapeType="1"/>
              </p:cNvCxnSpPr>
              <p:nvPr>
                <p:custDataLst>
                  <p:tags r:id="rId2"/>
                </p:custDataLst>
              </p:nvPr>
            </p:nvCxnSpPr>
            <p:spPr bwMode="auto">
              <a:xfrm>
                <a:off x="695325" y="3591579"/>
                <a:ext cx="10801350" cy="1587"/>
              </a:xfrm>
              <a:prstGeom prst="line">
                <a:avLst/>
              </a:prstGeom>
              <a:noFill/>
              <a:ln w="19050" cap="rnd">
                <a:solidFill>
                  <a:schemeClr val="tx2">
                    <a:lumMod val="75000"/>
                    <a:lumOff val="25000"/>
                  </a:schemeClr>
                </a:solidFill>
                <a:prstDash val="lgDash"/>
                <a:round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42" name="组合 41"/>
              <p:cNvGrpSpPr/>
              <p:nvPr/>
            </p:nvGrpSpPr>
            <p:grpSpPr>
              <a:xfrm>
                <a:off x="723735" y="3020475"/>
                <a:ext cx="1655064" cy="1201227"/>
                <a:chOff x="466210" y="3020475"/>
                <a:chExt cx="1655064" cy="1201227"/>
              </a:xfrm>
            </p:grpSpPr>
            <p:grpSp>
              <p:nvGrpSpPr>
                <p:cNvPr id="43" name="组合 42"/>
                <p:cNvGrpSpPr/>
                <p:nvPr/>
              </p:nvGrpSpPr>
              <p:grpSpPr>
                <a:xfrm>
                  <a:off x="466210" y="3020475"/>
                  <a:ext cx="1655064" cy="399891"/>
                  <a:chOff x="3355848" y="1609344"/>
                  <a:chExt cx="1655064" cy="399891"/>
                </a:xfrm>
                <a:solidFill>
                  <a:schemeClr val="accent1"/>
                </a:solidFill>
              </p:grpSpPr>
              <p:sp>
                <p:nvSpPr>
                  <p:cNvPr id="49" name="1"/>
                  <p:cNvSpPr/>
                  <p:nvPr>
                    <p:custDataLst>
                      <p:tags r:id="rId3"/>
                    </p:custDataLst>
                  </p:nvPr>
                </p:nvSpPr>
                <p:spPr>
                  <a:xfrm>
                    <a:off x="3355848" y="1609344"/>
                    <a:ext cx="1655064" cy="332868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0" name="1"/>
                  <p:cNvSpPr/>
                  <p:nvPr>
                    <p:custDataLst>
                      <p:tags r:id="rId4"/>
                    </p:custDataLst>
                  </p:nvPr>
                </p:nvSpPr>
                <p:spPr>
                  <a:xfrm rot="2700000">
                    <a:off x="4017739" y="1677954"/>
                    <a:ext cx="331281" cy="331281"/>
                  </a:xfrm>
                  <a:prstGeom prst="roundRect">
                    <a:avLst/>
                  </a:prstGeom>
                  <a:grpFill/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sp>
              <p:nvSpPr>
                <p:cNvPr id="44" name="Index-1"/>
                <p:cNvSpPr txBox="1"/>
                <p:nvPr>
                  <p:custDataLst>
                    <p:tags r:id="rId5"/>
                  </p:custDataLst>
                </p:nvPr>
              </p:nvSpPr>
              <p:spPr>
                <a:xfrm>
                  <a:off x="524623" y="3027312"/>
                  <a:ext cx="1538236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lstStyle/>
                <a:p>
                  <a:pPr algn="ctr"/>
                  <a:r>
                    <a:rPr lang="en-US" altLang="zh-CN" sz="1400" b="1" dirty="0">
                      <a:solidFill>
                        <a:schemeClr val="bg1"/>
                      </a:solidFill>
                    </a:rPr>
                    <a:t>2016 - 2020</a:t>
                  </a:r>
                  <a:endParaRPr lang="zh-CN" altLang="en-US" sz="14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45" name="1"/>
                <p:cNvSpPr>
                  <a:spLocks noChangeArrowheads="1"/>
                </p:cNvSpPr>
                <p:nvPr>
                  <p:custDataLst>
                    <p:tags r:id="rId6"/>
                  </p:custDataLst>
                </p:nvPr>
              </p:nvSpPr>
              <p:spPr bwMode="auto">
                <a:xfrm>
                  <a:off x="1207246" y="3505179"/>
                  <a:ext cx="172990" cy="1728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  <a:effectLst/>
              </p:spPr>
              <p:txBody>
                <a:bodyPr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lang="zh-CN" altLang="zh-CN" dirty="0">
                    <a:sym typeface="思源黑体 CN Regular" panose="020B0500000000000000" charset="-122"/>
                  </a:endParaRPr>
                </a:p>
              </p:txBody>
            </p:sp>
            <p:sp>
              <p:nvSpPr>
                <p:cNvPr id="47" name="Title-1"/>
                <p:cNvSpPr txBox="1"/>
                <p:nvPr>
                  <p:custDataLst>
                    <p:tags r:id="rId7"/>
                  </p:custDataLst>
                </p:nvPr>
              </p:nvSpPr>
              <p:spPr>
                <a:xfrm>
                  <a:off x="563305" y="3852370"/>
                  <a:ext cx="1460874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lstStyle/>
                <a:p>
                  <a:pPr algn="ctr"/>
                  <a:r>
                    <a:rPr lang="en-US" altLang="zh-CN" b="1" dirty="0">
                      <a:solidFill>
                        <a:schemeClr val="accent1"/>
                      </a:solidFill>
                      <a:effectLst>
                        <a:outerShdw blurRad="101600" dist="254000" dir="2700000" sx="98000" sy="98000" algn="tl" rotWithShape="0">
                          <a:schemeClr val="accent1">
                            <a:alpha val="20000"/>
                          </a:schemeClr>
                        </a:outerShdw>
                      </a:effectLst>
                    </a:rPr>
                    <a:t>TJUT</a:t>
                  </a:r>
                  <a:endParaRPr lang="zh-CN" altLang="en-US" b="1" dirty="0">
                    <a:solidFill>
                      <a:schemeClr val="accent1"/>
                    </a:solidFill>
                    <a:effectLst>
                      <a:outerShdw blurRad="101600" dist="254000" dir="2700000" sx="98000" sy="98000" algn="tl" rotWithShape="0">
                        <a:schemeClr val="accent1">
                          <a:alpha val="20000"/>
                        </a:schemeClr>
                      </a:outerShdw>
                    </a:effectLst>
                  </a:endParaRPr>
                </a:p>
              </p:txBody>
            </p:sp>
          </p:grpSp>
        </p:grpSp>
        <p:grpSp>
          <p:nvGrpSpPr>
            <p:cNvPr id="5" name="组合 4"/>
            <p:cNvGrpSpPr/>
            <p:nvPr/>
          </p:nvGrpSpPr>
          <p:grpSpPr>
            <a:xfrm>
              <a:off x="2996102" y="2996534"/>
              <a:ext cx="1655064" cy="1170450"/>
              <a:chOff x="2345809" y="2996534"/>
              <a:chExt cx="1655064" cy="1170450"/>
            </a:xfrm>
          </p:grpSpPr>
          <p:grpSp>
            <p:nvGrpSpPr>
              <p:cNvPr id="33" name="组合 32"/>
              <p:cNvGrpSpPr/>
              <p:nvPr/>
            </p:nvGrpSpPr>
            <p:grpSpPr>
              <a:xfrm flipV="1">
                <a:off x="2345809" y="3767093"/>
                <a:ext cx="1655064" cy="399891"/>
                <a:chOff x="3355848" y="1609344"/>
                <a:chExt cx="1655064" cy="399891"/>
              </a:xfrm>
              <a:solidFill>
                <a:schemeClr val="accent2"/>
              </a:solidFill>
            </p:grpSpPr>
            <p:sp>
              <p:nvSpPr>
                <p:cNvPr id="39" name="2"/>
                <p:cNvSpPr/>
                <p:nvPr>
                  <p:custDataLst>
                    <p:tags r:id="rId8"/>
                  </p:custDataLst>
                </p:nvPr>
              </p:nvSpPr>
              <p:spPr>
                <a:xfrm>
                  <a:off x="3355848" y="1609344"/>
                  <a:ext cx="1655064" cy="33286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" name="2"/>
                <p:cNvSpPr/>
                <p:nvPr>
                  <p:custDataLst>
                    <p:tags r:id="rId9"/>
                  </p:custDataLst>
                </p:nvPr>
              </p:nvSpPr>
              <p:spPr>
                <a:xfrm rot="2700000">
                  <a:off x="4017739" y="1677954"/>
                  <a:ext cx="331281" cy="331281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4" name="Index-2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2404222" y="3852370"/>
                <a:ext cx="1538236" cy="307777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zh-CN" sz="1400" b="1" dirty="0">
                    <a:solidFill>
                      <a:schemeClr val="bg1"/>
                    </a:solidFill>
                  </a:rPr>
                  <a:t>2019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2"/>
              <p:cNvSpPr>
                <a:spLocks noChangeArrowhead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3086846" y="3505179"/>
                <a:ext cx="172990" cy="1728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/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zh-CN" altLang="zh-CN" dirty="0">
                  <a:sym typeface="思源黑体 CN Regular" panose="020B0500000000000000" charset="-122"/>
                </a:endParaRPr>
              </a:p>
            </p:txBody>
          </p:sp>
          <p:sp>
            <p:nvSpPr>
              <p:cNvPr id="37" name="Title-2"/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2447035" y="2996534"/>
                <a:ext cx="1460874" cy="369332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zh-CN" b="1" dirty="0">
                    <a:solidFill>
                      <a:schemeClr val="accent2"/>
                    </a:solidFill>
                    <a:effectLst>
                      <a:outerShdw blurRad="101600" dist="254000" dir="2700000" sx="98000" sy="98000" algn="tl" rotWithShape="0">
                        <a:schemeClr val="accent2">
                          <a:alpha val="20000"/>
                        </a:schemeClr>
                      </a:outerShdw>
                    </a:effectLst>
                  </a:rPr>
                  <a:t>Mobileye</a:t>
                </a:r>
                <a:endParaRPr lang="zh-CN" altLang="en-US" b="1" dirty="0">
                  <a:solidFill>
                    <a:schemeClr val="accent2"/>
                  </a:solidFill>
                  <a:effectLst>
                    <a:outerShdw blurRad="101600" dist="254000" dir="2700000" sx="98000" sy="98000" algn="tl" rotWithShape="0">
                      <a:schemeClr val="accent2">
                        <a:alpha val="20000"/>
                      </a:schemeClr>
                    </a:outerShdw>
                  </a:effectLst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5268469" y="3020475"/>
              <a:ext cx="1655064" cy="1201227"/>
              <a:chOff x="4212592" y="3020475"/>
              <a:chExt cx="1655064" cy="1201227"/>
            </a:xfrm>
          </p:grpSpPr>
          <p:grpSp>
            <p:nvGrpSpPr>
              <p:cNvPr id="25" name="组合 24"/>
              <p:cNvGrpSpPr/>
              <p:nvPr/>
            </p:nvGrpSpPr>
            <p:grpSpPr>
              <a:xfrm>
                <a:off x="4212592" y="3020475"/>
                <a:ext cx="1655064" cy="399891"/>
                <a:chOff x="3355848" y="1609344"/>
                <a:chExt cx="1655064" cy="399891"/>
              </a:xfrm>
              <a:solidFill>
                <a:schemeClr val="accent3"/>
              </a:solidFill>
            </p:grpSpPr>
            <p:sp>
              <p:nvSpPr>
                <p:cNvPr id="31" name="3"/>
                <p:cNvSpPr/>
                <p:nvPr>
                  <p:custDataLst>
                    <p:tags r:id="rId13"/>
                  </p:custDataLst>
                </p:nvPr>
              </p:nvSpPr>
              <p:spPr>
                <a:xfrm>
                  <a:off x="3355848" y="1609344"/>
                  <a:ext cx="1655064" cy="33286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2" name="3"/>
                <p:cNvSpPr/>
                <p:nvPr>
                  <p:custDataLst>
                    <p:tags r:id="rId14"/>
                  </p:custDataLst>
                </p:nvPr>
              </p:nvSpPr>
              <p:spPr>
                <a:xfrm rot="2700000">
                  <a:off x="4017739" y="1677954"/>
                  <a:ext cx="331281" cy="331281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6" name="Index-3"/>
              <p:cNvSpPr txBox="1"/>
              <p:nvPr>
                <p:custDataLst>
                  <p:tags r:id="rId15"/>
                </p:custDataLst>
              </p:nvPr>
            </p:nvSpPr>
            <p:spPr>
              <a:xfrm>
                <a:off x="4271005" y="3027312"/>
                <a:ext cx="1538236" cy="307777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zh-CN" sz="1400" b="1" dirty="0">
                    <a:solidFill>
                      <a:schemeClr val="bg1"/>
                    </a:solidFill>
                  </a:rPr>
                  <a:t>2021 - 2022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3"/>
              <p:cNvSpPr>
                <a:spLocks noChangeArrowhead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4953628" y="3505179"/>
                <a:ext cx="172990" cy="1728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zh-CN" altLang="zh-CN" dirty="0">
                  <a:sym typeface="思源黑体 CN Regular" panose="020B0500000000000000" charset="-122"/>
                </a:endParaRPr>
              </a:p>
            </p:txBody>
          </p:sp>
          <p:sp>
            <p:nvSpPr>
              <p:cNvPr id="29" name="Title-3"/>
              <p:cNvSpPr txBox="1"/>
              <p:nvPr>
                <p:custDataLst>
                  <p:tags r:id="rId17"/>
                </p:custDataLst>
              </p:nvPr>
            </p:nvSpPr>
            <p:spPr>
              <a:xfrm>
                <a:off x="4309687" y="3852370"/>
                <a:ext cx="1460874" cy="369332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zh-CN" b="1" dirty="0">
                    <a:solidFill>
                      <a:schemeClr val="accent3"/>
                    </a:solidFill>
                    <a:effectLst>
                      <a:outerShdw blurRad="101600" dist="254000" dir="2700000" sx="98000" sy="98000" algn="tl" rotWithShape="0">
                        <a:schemeClr val="accent3">
                          <a:alpha val="20000"/>
                        </a:schemeClr>
                      </a:outerShdw>
                    </a:effectLst>
                  </a:rPr>
                  <a:t>UoM</a:t>
                </a:r>
                <a:endParaRPr lang="zh-CN" altLang="en-US" b="1" dirty="0">
                  <a:solidFill>
                    <a:schemeClr val="accent3"/>
                  </a:solidFill>
                  <a:effectLst>
                    <a:outerShdw blurRad="101600" dist="254000" dir="2700000" sx="98000" sy="98000" algn="tl" rotWithShape="0">
                      <a:schemeClr val="accent3">
                        <a:alpha val="20000"/>
                      </a:schemeClr>
                    </a:outerShdw>
                  </a:effectLst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7540836" y="2994381"/>
              <a:ext cx="1655064" cy="1172603"/>
              <a:chOff x="6092191" y="2994381"/>
              <a:chExt cx="1655064" cy="1172603"/>
            </a:xfrm>
          </p:grpSpPr>
          <p:grpSp>
            <p:nvGrpSpPr>
              <p:cNvPr id="17" name="组合 16"/>
              <p:cNvGrpSpPr/>
              <p:nvPr/>
            </p:nvGrpSpPr>
            <p:grpSpPr>
              <a:xfrm flipV="1">
                <a:off x="6092191" y="3767093"/>
                <a:ext cx="1655064" cy="399891"/>
                <a:chOff x="3355848" y="1609344"/>
                <a:chExt cx="1655064" cy="399891"/>
              </a:xfrm>
              <a:solidFill>
                <a:schemeClr val="accent4"/>
              </a:solidFill>
            </p:grpSpPr>
            <p:sp>
              <p:nvSpPr>
                <p:cNvPr id="23" name="4"/>
                <p:cNvSpPr/>
                <p:nvPr>
                  <p:custDataLst>
                    <p:tags r:id="rId18"/>
                  </p:custDataLst>
                </p:nvPr>
              </p:nvSpPr>
              <p:spPr>
                <a:xfrm>
                  <a:off x="3355848" y="1609344"/>
                  <a:ext cx="1655064" cy="33286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4" name="4"/>
                <p:cNvSpPr/>
                <p:nvPr>
                  <p:custDataLst>
                    <p:tags r:id="rId19"/>
                  </p:custDataLst>
                </p:nvPr>
              </p:nvSpPr>
              <p:spPr>
                <a:xfrm rot="2700000">
                  <a:off x="4017739" y="1677954"/>
                  <a:ext cx="331281" cy="331281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8" name="Index-4"/>
              <p:cNvSpPr txBox="1"/>
              <p:nvPr>
                <p:custDataLst>
                  <p:tags r:id="rId20"/>
                </p:custDataLst>
              </p:nvPr>
            </p:nvSpPr>
            <p:spPr>
              <a:xfrm>
                <a:off x="6150604" y="3852370"/>
                <a:ext cx="1538236" cy="307777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zh-CN" sz="1400" b="1" dirty="0">
                    <a:solidFill>
                      <a:schemeClr val="bg1"/>
                    </a:solidFill>
                  </a:rPr>
                  <a:t>2022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4"/>
              <p:cNvSpPr>
                <a:spLocks noChangeArrowhead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6833228" y="3505179"/>
                <a:ext cx="172990" cy="1728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/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zh-CN" altLang="zh-CN" dirty="0">
                  <a:sym typeface="思源黑体 CN Regular" panose="020B0500000000000000" charset="-122"/>
                </a:endParaRPr>
              </a:p>
            </p:txBody>
          </p:sp>
          <p:sp>
            <p:nvSpPr>
              <p:cNvPr id="21" name="Title-4"/>
              <p:cNvSpPr txBox="1"/>
              <p:nvPr>
                <p:custDataLst>
                  <p:tags r:id="rId22"/>
                </p:custDataLst>
              </p:nvPr>
            </p:nvSpPr>
            <p:spPr>
              <a:xfrm>
                <a:off x="6150604" y="2994381"/>
                <a:ext cx="1460874" cy="369332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zh-CN" b="1" dirty="0" err="1">
                    <a:solidFill>
                      <a:schemeClr val="accent4"/>
                    </a:solidFill>
                    <a:effectLst>
                      <a:outerShdw blurRad="101600" dist="254000" dir="2700000" sx="98000" sy="98000" algn="tl" rotWithShape="0">
                        <a:schemeClr val="accent4">
                          <a:alpha val="20000"/>
                        </a:schemeClr>
                      </a:outerShdw>
                    </a:effectLst>
                  </a:rPr>
                  <a:t>DiDi</a:t>
                </a:r>
                <a:endParaRPr lang="zh-CN" altLang="en-US" b="1" dirty="0">
                  <a:solidFill>
                    <a:schemeClr val="accent4"/>
                  </a:solidFill>
                  <a:effectLst>
                    <a:outerShdw blurRad="101600" dist="254000" dir="2700000" sx="98000" sy="98000" algn="tl" rotWithShape="0">
                      <a:schemeClr val="accent4">
                        <a:alpha val="20000"/>
                      </a:schemeClr>
                    </a:outerShdw>
                  </a:effectLst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9813201" y="3020475"/>
              <a:ext cx="1752158" cy="2379556"/>
              <a:chOff x="7958974" y="3020475"/>
              <a:chExt cx="1752158" cy="2379556"/>
            </a:xfrm>
          </p:grpSpPr>
          <p:grpSp>
            <p:nvGrpSpPr>
              <p:cNvPr id="9" name="组合 8"/>
              <p:cNvGrpSpPr/>
              <p:nvPr/>
            </p:nvGrpSpPr>
            <p:grpSpPr>
              <a:xfrm>
                <a:off x="7958974" y="3020475"/>
                <a:ext cx="1655064" cy="399891"/>
                <a:chOff x="3355848" y="1609344"/>
                <a:chExt cx="1655064" cy="399891"/>
              </a:xfrm>
              <a:solidFill>
                <a:schemeClr val="accent5"/>
              </a:solidFill>
            </p:grpSpPr>
            <p:sp>
              <p:nvSpPr>
                <p:cNvPr id="15" name="5"/>
                <p:cNvSpPr/>
                <p:nvPr>
                  <p:custDataLst>
                    <p:tags r:id="rId23"/>
                  </p:custDataLst>
                </p:nvPr>
              </p:nvSpPr>
              <p:spPr>
                <a:xfrm>
                  <a:off x="3355848" y="1609344"/>
                  <a:ext cx="1655064" cy="33286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" name="5"/>
                <p:cNvSpPr/>
                <p:nvPr>
                  <p:custDataLst>
                    <p:tags r:id="rId24"/>
                  </p:custDataLst>
                </p:nvPr>
              </p:nvSpPr>
              <p:spPr>
                <a:xfrm rot="2700000">
                  <a:off x="4017739" y="1677954"/>
                  <a:ext cx="331281" cy="331281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" name="Index-5"/>
              <p:cNvSpPr txBox="1"/>
              <p:nvPr>
                <p:custDataLst>
                  <p:tags r:id="rId25"/>
                </p:custDataLst>
              </p:nvPr>
            </p:nvSpPr>
            <p:spPr>
              <a:xfrm>
                <a:off x="8017387" y="3027312"/>
                <a:ext cx="1538236" cy="307777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zh-CN" sz="1400" b="1" dirty="0">
                    <a:solidFill>
                      <a:schemeClr val="bg1"/>
                    </a:solidFill>
                  </a:rPr>
                  <a:t>2023 - Current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5"/>
              <p:cNvSpPr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8700010" y="3505179"/>
                <a:ext cx="172990" cy="1728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  <a:effectLst/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zh-CN" altLang="zh-CN" dirty="0">
                  <a:sym typeface="思源黑体 CN Regular" panose="020B0500000000000000" charset="-122"/>
                </a:endParaRPr>
              </a:p>
            </p:txBody>
          </p:sp>
          <p:grpSp>
            <p:nvGrpSpPr>
              <p:cNvPr id="12" name="组合 11"/>
              <p:cNvGrpSpPr/>
              <p:nvPr/>
            </p:nvGrpSpPr>
            <p:grpSpPr>
              <a:xfrm>
                <a:off x="8056068" y="3852370"/>
                <a:ext cx="1655064" cy="1547661"/>
                <a:chOff x="757494" y="3852370"/>
                <a:chExt cx="1655064" cy="1547661"/>
              </a:xfrm>
            </p:grpSpPr>
            <p:sp>
              <p:nvSpPr>
                <p:cNvPr id="13" name="Title-5"/>
                <p:cNvSpPr txBox="1"/>
                <p:nvPr>
                  <p:custDataLst>
                    <p:tags r:id="rId27"/>
                  </p:custDataLst>
                </p:nvPr>
              </p:nvSpPr>
              <p:spPr>
                <a:xfrm>
                  <a:off x="757494" y="3852370"/>
                  <a:ext cx="1655064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lstStyle/>
                <a:p>
                  <a:pPr algn="ctr"/>
                  <a:r>
                    <a:rPr lang="en-US" altLang="zh-CN" b="1" dirty="0">
                      <a:solidFill>
                        <a:schemeClr val="accent5"/>
                      </a:solidFill>
                      <a:effectLst>
                        <a:outerShdw blurRad="101600" dist="254000" dir="2700000" sx="98000" sy="98000" algn="tl" rotWithShape="0">
                          <a:schemeClr val="accent5">
                            <a:alpha val="20000"/>
                          </a:schemeClr>
                        </a:outerShdw>
                      </a:effectLst>
                    </a:rPr>
                    <a:t>China Unicom</a:t>
                  </a:r>
                  <a:endParaRPr lang="zh-CN" altLang="en-US" b="1" dirty="0">
                    <a:solidFill>
                      <a:schemeClr val="accent5"/>
                    </a:solidFill>
                    <a:effectLst>
                      <a:outerShdw blurRad="101600" dist="254000" dir="2700000" sx="98000" sy="98000" algn="tl" rotWithShape="0">
                        <a:schemeClr val="accent5">
                          <a:alpha val="2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14" name="Body-5"/>
                <p:cNvSpPr/>
                <p:nvPr>
                  <p:custDataLst>
                    <p:tags r:id="rId28"/>
                  </p:custDataLst>
                </p:nvPr>
              </p:nvSpPr>
              <p:spPr>
                <a:xfrm>
                  <a:off x="757495" y="4123644"/>
                  <a:ext cx="1460874" cy="1276387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108000" tIns="108000" rIns="108000" bIns="108000" rtlCol="0" anchor="t" anchorCtr="0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3765" rtl="0" eaLnBrk="1" fontAlgn="auto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100000"/>
                    <a:buFontTx/>
                    <a:buNone/>
                    <a:defRPr/>
                  </a:pPr>
                  <a:endParaRPr kumimoji="0" lang="en-GB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52" name="文本框 51"/>
          <p:cNvSpPr txBox="1"/>
          <p:nvPr/>
        </p:nvSpPr>
        <p:spPr>
          <a:xfrm>
            <a:off x="413498" y="1042869"/>
            <a:ext cx="52133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TIANQI YU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Birth: 1997/11/20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Birthplace: Harbin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Location: Nanjing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4374593" y="5487402"/>
            <a:ext cx="165506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accent2"/>
                </a:solidFill>
                <a:effectLst>
                  <a:outerShdw blurRad="101600" dist="254000" dir="2700000" sx="98000" sy="98000" algn="tl" rotWithShape="0">
                    <a:schemeClr val="accent2">
                      <a:alpha val="20000"/>
                    </a:schemeClr>
                  </a:outerShdw>
                </a:effectLst>
              </a:rPr>
              <a:t>TIANJIN VICO 2020</a:t>
            </a:r>
            <a:endParaRPr lang="zh-CN" altLang="en-US" b="1" dirty="0">
              <a:solidFill>
                <a:schemeClr val="accent2"/>
              </a:solidFill>
              <a:effectLst>
                <a:outerShdw blurRad="101600" dist="254000" dir="2700000" sx="98000" sy="98000" algn="tl" rotWithShape="0">
                  <a:schemeClr val="accent2">
                    <a:alpha val="20000"/>
                  </a:schemeClr>
                </a:outerShdw>
              </a:effectLst>
            </a:endParaRPr>
          </a:p>
        </p:txBody>
      </p:sp>
      <p:sp>
        <p:nvSpPr>
          <p:cNvPr id="56" name="箭头: 下 55"/>
          <p:cNvSpPr/>
          <p:nvPr/>
        </p:nvSpPr>
        <p:spPr>
          <a:xfrm rot="10800000">
            <a:off x="2387536" y="4144846"/>
            <a:ext cx="363345" cy="90946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文本框 56"/>
          <p:cNvSpPr txBox="1"/>
          <p:nvPr/>
        </p:nvSpPr>
        <p:spPr>
          <a:xfrm>
            <a:off x="2068154" y="5321200"/>
            <a:ext cx="140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accent1"/>
                </a:solidFill>
                <a:effectLst>
                  <a:outerShdw blurRad="101600" dist="254000" dir="2700000" sx="98000" sy="98000" algn="tl" rotWithShape="0">
                    <a:schemeClr val="accent1">
                      <a:alpha val="20000"/>
                    </a:schemeClr>
                  </a:outerShdw>
                </a:effectLst>
              </a:rPr>
              <a:t>TOEFL 2018</a:t>
            </a:r>
            <a:endParaRPr lang="en-US" altLang="zh-CN" b="1" dirty="0">
              <a:solidFill>
                <a:schemeClr val="accent1"/>
              </a:solidFill>
              <a:effectLst>
                <a:outerShdw blurRad="101600" dist="254000" dir="2700000" sx="98000" sy="98000" algn="tl" rotWithShape="0">
                  <a:schemeClr val="accent1">
                    <a:alpha val="20000"/>
                  </a:schemeClr>
                </a:outerShdw>
              </a:effectLst>
            </a:endParaRPr>
          </a:p>
          <a:p>
            <a:pPr algn="ctr"/>
            <a:r>
              <a:rPr lang="en-US" altLang="zh-CN" b="1" dirty="0">
                <a:solidFill>
                  <a:schemeClr val="accent1"/>
                </a:solidFill>
                <a:effectLst>
                  <a:outerShdw blurRad="101600" dist="254000" dir="2700000" sx="98000" sy="98000" algn="tl" rotWithShape="0">
                    <a:schemeClr val="accent1">
                      <a:alpha val="20000"/>
                    </a:schemeClr>
                  </a:outerShdw>
                </a:effectLst>
              </a:rPr>
              <a:t>GRE 2019</a:t>
            </a:r>
            <a:endParaRPr lang="zh-CN" altLang="en-US" b="1" dirty="0">
              <a:solidFill>
                <a:schemeClr val="accent1"/>
              </a:solidFill>
              <a:effectLst>
                <a:outerShdw blurRad="101600" dist="254000" dir="2700000" sx="98000" sy="98000" algn="tl" rotWithShape="0">
                  <a:schemeClr val="accent1">
                    <a:alpha val="20000"/>
                  </a:schemeClr>
                </a:outerShdw>
              </a:effectLst>
            </a:endParaRPr>
          </a:p>
        </p:txBody>
      </p:sp>
      <p:sp>
        <p:nvSpPr>
          <p:cNvPr id="58" name="箭头: 上 57"/>
          <p:cNvSpPr/>
          <p:nvPr/>
        </p:nvSpPr>
        <p:spPr>
          <a:xfrm>
            <a:off x="5020452" y="3988244"/>
            <a:ext cx="363346" cy="1396556"/>
          </a:xfrm>
          <a:prstGeom prst="up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灯片编号占位符 5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26869" y="197566"/>
            <a:ext cx="394370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Industry </a:t>
            </a:r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Experience 1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9" name="灯片编号占位符 3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  <p:sp>
        <p:nvSpPr>
          <p:cNvPr id="3" name="Body-1"/>
          <p:cNvSpPr txBox="1"/>
          <p:nvPr>
            <p:custDataLst>
              <p:tags r:id="rId1"/>
            </p:custDataLst>
          </p:nvPr>
        </p:nvSpPr>
        <p:spPr>
          <a:xfrm>
            <a:off x="3401993" y="1151649"/>
            <a:ext cx="53880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i="1" dirty="0"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Multimodal image-text understanding and Knowledge Retrieval</a:t>
            </a:r>
            <a:endParaRPr lang="zh-CN" altLang="en-US" sz="1400" b="1" i="1" dirty="0"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0000" y="1562400"/>
            <a:ext cx="11832000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RAG: OCR                  Chunks                  Embedding                  Recall &amp; Re-rank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Something is lost: Layout, Table Structure, Images, Hyperlink…</a:t>
            </a:r>
            <a:endParaRPr lang="en-US" altLang="zh-CN" sz="1400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highlight>
                  <a:srgbClr val="00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What we really like!                 Layout, charts, tables, fonts, and other visual cues remains semantically consistent!</a:t>
            </a:r>
            <a:endParaRPr lang="en-US" altLang="zh-CN" dirty="0">
              <a:highlight>
                <a:srgbClr val="00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highlight>
                <a:srgbClr val="00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highlight>
                <a:srgbClr val="00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we really want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Faster!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Precise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Various Input formula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Stability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Generalization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</a:t>
            </a:r>
            <a:endParaRPr lang="zh-CN" altLang="en-US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箭头: 右 4"/>
          <p:cNvSpPr/>
          <p:nvPr/>
        </p:nvSpPr>
        <p:spPr>
          <a:xfrm>
            <a:off x="2743200" y="1602355"/>
            <a:ext cx="806400" cy="307777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箭头: 右 5"/>
          <p:cNvSpPr/>
          <p:nvPr/>
        </p:nvSpPr>
        <p:spPr>
          <a:xfrm>
            <a:off x="4465200" y="1602355"/>
            <a:ext cx="806400" cy="307777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箭头: 右 6"/>
          <p:cNvSpPr/>
          <p:nvPr/>
        </p:nvSpPr>
        <p:spPr>
          <a:xfrm>
            <a:off x="6517202" y="1602355"/>
            <a:ext cx="806400" cy="307777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箭头: 右 7"/>
          <p:cNvSpPr/>
          <p:nvPr/>
        </p:nvSpPr>
        <p:spPr>
          <a:xfrm>
            <a:off x="2413200" y="2883145"/>
            <a:ext cx="806400" cy="307777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7269" y="190366"/>
            <a:ext cx="394370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Industry </a:t>
            </a:r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Experience 1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9" name="灯片编号占位符 3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56" y="989128"/>
            <a:ext cx="5394089" cy="5610918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056000" y="1582340"/>
            <a:ext cx="4881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Input: Query + Doc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Embedding: Token-level/patch-level vector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Tier 1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 Filter: keywords, timestamp, partition,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Summarization: offline doc text summarization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Tier 2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 Interaction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Hybrid Search: HNSW+IVF-Q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Tier 3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Qwen-VL: image understanding + score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7669" y="219166"/>
            <a:ext cx="394370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Industry </a:t>
            </a:r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Experience 1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9" name="灯片编号占位符 3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10400" y="4730400"/>
            <a:ext cx="11145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Compared to traditional solution: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Recall@10: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27% Improved 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nDCG@10: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13% Improved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latency: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35% Saved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financial Auditing/industrial maintenance: (</a:t>
            </a:r>
            <a:r>
              <a:rPr lang="en-US" altLang="zh-CN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compare to </a:t>
            </a:r>
            <a:r>
              <a:rPr lang="en-US" altLang="zh-CN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ColPali</a:t>
            </a:r>
            <a:r>
              <a:rPr lang="en-US" altLang="zh-CN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8% Recall Improved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777" y="1082502"/>
            <a:ext cx="6600584" cy="3211423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7269" y="190366"/>
            <a:ext cx="394370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Industry </a:t>
            </a:r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Experience 1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9" name="灯片编号占位符 3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345600" y="1187841"/>
                <a:ext cx="7063200" cy="44823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Unified Schema: original info + traceable evidence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Local Generator: partial result + reference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Judge: conflict-handle + deduplicate + resolve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Like Cross-Attention mechanism</a:t>
                </a:r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altLang="zh-CN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/>
                        <m:sup/>
                        <m:e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𝑀𝑎𝑡𝑟𝑖𝑥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𝑖𝑛𝑓𝑜</m:t>
                                  </m:r>
                                </m:sub>
                              </m:s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𝑀𝑎𝑡𝑟𝑖𝑥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𝑚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𝑖𝑛𝑓𝑜</m:t>
                                  </m:r>
                                </m:sub>
                              </m:s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𝑀𝑎𝑡𝑟𝑖𝑥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𝑖𝑛𝑓𝑜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𝑝𝑒𝑛𝑎𝑙𝑡𝑦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𝑐𝑜𝑛𝑓𝑙𝑖𝑐𝑡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Like RLHF mechanism: penalty </a:t>
                </a:r>
                <a:r>
                  <a:rPr lang="en-US" altLang="zh-CN" dirty="0" err="1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func</a:t>
                </a:r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𝑝𝑒𝑛𝑎𝑙𝑡𝑦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𝑐</m:t>
                          </m:r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𝑐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altLang="zh-CN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Conflict: Time/date, Enum/num, Text, Vision, </a:t>
                </a:r>
                <a:r>
                  <a:rPr lang="en-US" altLang="zh-CN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etc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…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600" y="1187841"/>
                <a:ext cx="7063200" cy="4482317"/>
              </a:xfrm>
              <a:prstGeom prst="rect">
                <a:avLst/>
              </a:prstGeom>
              <a:blipFill rotWithShape="1">
                <a:blip r:embed="rId1"/>
                <a:stretch>
                  <a:fillRect l="-2" t="-9" r="4" b="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1179" y="481424"/>
            <a:ext cx="3222421" cy="5874926"/>
          </a:xfrm>
          <a:prstGeom prst="rect">
            <a:avLst/>
          </a:prstGeom>
        </p:spPr>
      </p:pic>
      <p:sp>
        <p:nvSpPr>
          <p:cNvPr id="10" name="箭头: 下 9"/>
          <p:cNvSpPr/>
          <p:nvPr/>
        </p:nvSpPr>
        <p:spPr>
          <a:xfrm>
            <a:off x="493200" y="2664000"/>
            <a:ext cx="223200" cy="468000"/>
          </a:xfrm>
          <a:prstGeom prst="down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8069" y="255166"/>
            <a:ext cx="394370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Industry </a:t>
            </a:r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Experience 2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9" name="灯片编号占位符 3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  <p:sp>
        <p:nvSpPr>
          <p:cNvPr id="2" name="Body-2"/>
          <p:cNvSpPr txBox="1"/>
          <p:nvPr>
            <p:custDataLst>
              <p:tags r:id="rId1"/>
            </p:custDataLst>
          </p:nvPr>
        </p:nvSpPr>
        <p:spPr>
          <a:xfrm>
            <a:off x="2858411" y="967153"/>
            <a:ext cx="665353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400" b="1" i="1" dirty="0">
                <a:solidFill>
                  <a:schemeClr val="bg1">
                    <a:lumMod val="50000"/>
                  </a:schemeClr>
                </a:solidFill>
                <a:sym typeface="+mn-ea"/>
              </a:rPr>
              <a:t>Multi-intention Recognition: semi-supervise learning and small-parameter LLM </a:t>
            </a:r>
            <a:endParaRPr lang="zh-CN" altLang="en-US" sz="1400" b="1" i="1" dirty="0"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09785" y="1483200"/>
            <a:ext cx="11750400" cy="42157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we do?</a:t>
            </a:r>
            <a:endParaRPr lang="en-US" altLang="zh-CN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Built a multi-intent recognition pipeline, incorporating modules include small-parameter LLM, RAG, classification, etc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Conducted a standard data engineering pipeline, involving in deduplication, LLM-instruction format, regrex, desensitization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Involved in data engineering, system design, log module design, training of NLP classification model</a:t>
            </a:r>
            <a:endParaRPr lang="en-US" altLang="zh-CN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we do this?</a:t>
            </a:r>
            <a:endParaRPr lang="en-US" altLang="zh-CN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Navigation sytem in a mobile APP</a:t>
            </a:r>
            <a:endParaRPr lang="en-US" altLang="zh-CN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 validation for small-parameter LLM</a:t>
            </a:r>
            <a:endParaRPr lang="en-US" altLang="zh-CN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Verification of previous work, such as research project 1 and others</a:t>
            </a:r>
            <a:endParaRPr lang="en-US" altLang="zh-CN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Any obstacles?</a:t>
            </a:r>
            <a:endParaRPr lang="en-US" altLang="zh-CN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 many</a:t>
            </a:r>
            <a:endParaRPr lang="en-US" altLang="zh-CN" b="1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precision &amp; latency requirements, limited resources</a:t>
            </a:r>
            <a:endParaRPr lang="en-US" altLang="zh-CN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Quality, mainly generated by LLM, not align with actual data distribution</a:t>
            </a:r>
            <a:endParaRPr lang="en-US" altLang="zh-CN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Few time, and complex responsibility allocation across departments</a:t>
            </a:r>
            <a:endParaRPr lang="en-US" altLang="zh-CN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8069" y="255166"/>
            <a:ext cx="394370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Industry </a:t>
            </a:r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Experience 2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9" name="灯片编号占位符 3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  <p:pic>
        <p:nvPicPr>
          <p:cNvPr id="3" name="图片 2" descr="architectur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6065" y="1344295"/>
            <a:ext cx="8111490" cy="416877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961755" y="2264410"/>
            <a:ext cx="31064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Rivals</a:t>
            </a:r>
            <a:endParaRPr lang="en-US" altLang="zh-CN">
              <a:solidFill>
                <a:srgbClr val="FF0000"/>
              </a:solidFill>
            </a:endParaRPr>
          </a:p>
          <a:p>
            <a:endParaRPr lang="en-US" altLang="zh-CN">
              <a:solidFill>
                <a:srgbClr val="FF0000"/>
              </a:solidFill>
            </a:endParaRPr>
          </a:p>
          <a:p>
            <a:r>
              <a:rPr lang="en-US" altLang="zh-CN">
                <a:solidFill>
                  <a:srgbClr val="FF0000"/>
                </a:solidFill>
              </a:rPr>
              <a:t>1. Qwen72B+Agent workflow</a:t>
            </a:r>
            <a:endParaRPr lang="en-US" altLang="zh-CN">
              <a:solidFill>
                <a:srgbClr val="FF0000"/>
              </a:solidFill>
            </a:endParaRPr>
          </a:p>
          <a:p>
            <a:r>
              <a:rPr lang="en-US" altLang="zh-CN">
                <a:solidFill>
                  <a:srgbClr val="FF0000"/>
                </a:solidFill>
              </a:rPr>
              <a:t>2. top-10+Qwen32B</a:t>
            </a:r>
            <a:endParaRPr lang="en-US" altLang="zh-CN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8069" y="255166"/>
            <a:ext cx="394370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Industry </a:t>
            </a:r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Experience 2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9" name="灯片编号占位符 3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7665" y="903605"/>
            <a:ext cx="10986135" cy="55645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Problem</a:t>
            </a:r>
            <a:endParaRPr lang="en-US" altLang="zh-CN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Fully depends on data, if compare to LLM + Agent workflow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But this project is </a:t>
            </a:r>
            <a:r>
              <a:rPr lang="en-US" altLang="zh-CN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REALLY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 lack of data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Industrial data is differentiate, 31+4 divisions have their own categories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 descr="dat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2184400"/>
            <a:ext cx="5695950" cy="432752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378700" y="1889760"/>
            <a:ext cx="461200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Preparation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keywords, mutual exclusive, strong-correlated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LPP: oral, language domain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BT: ch -&gt; en -&gt; ch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CMIS: combine multiple high-correlated single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CE; replace different entity in slot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CT: construct multi-turn history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79059" y="228576"/>
            <a:ext cx="460414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Future Research Interests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9" name="灯片编号占位符 3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518400" y="2384528"/>
            <a:ext cx="11426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1. Efficient Knowledge Retrieval for Large Language Models</a:t>
            </a:r>
            <a:endParaRPr lang="en-US" altLang="zh-CN" b="1" dirty="0"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  <a:p>
            <a:endParaRPr lang="en-US" altLang="zh-CN" dirty="0"/>
          </a:p>
          <a:p>
            <a:r>
              <a:rPr lang="en-US" altLang="zh-CN" b="1" dirty="0"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2. Vector Databases and Multimodal Information Integration</a:t>
            </a:r>
            <a:endParaRPr lang="en-US" altLang="zh-CN" b="1" dirty="0"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  <a:p>
            <a:endParaRPr lang="en-US" altLang="zh-CN" dirty="0"/>
          </a:p>
          <a:p>
            <a:r>
              <a:rPr lang="en-US" altLang="zh-CN" b="1" dirty="0"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3. Scalability and Efficiency in Large Language Models Inference &amp; Deployment</a:t>
            </a:r>
            <a:endParaRPr lang="zh-CN" altLang="en-US" b="1" dirty="0"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790850" y="2875002"/>
            <a:ext cx="2610299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6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Q&amp;A</a:t>
            </a:r>
            <a:endParaRPr lang="zh-CN" altLang="en-US" sz="6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9" name="灯片编号占位符 3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73487" y="190366"/>
            <a:ext cx="234711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Introduction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0" name="灯片编号占位符 5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  <p:grpSp>
        <p:nvGrpSpPr>
          <p:cNvPr id="220" name="组合 219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535331" y="1130300"/>
            <a:ext cx="7121337" cy="4597400"/>
            <a:chOff x="1159063" y="1353820"/>
            <a:chExt cx="7121337" cy="4597400"/>
          </a:xfrm>
        </p:grpSpPr>
        <p:grpSp>
          <p:nvGrpSpPr>
            <p:cNvPr id="221" name="组合 220"/>
            <p:cNvGrpSpPr/>
            <p:nvPr/>
          </p:nvGrpSpPr>
          <p:grpSpPr>
            <a:xfrm>
              <a:off x="1159063" y="1353820"/>
              <a:ext cx="4100726" cy="4597400"/>
              <a:chOff x="1159063" y="1130300"/>
              <a:chExt cx="4100726" cy="4597400"/>
            </a:xfrm>
          </p:grpSpPr>
          <p:sp>
            <p:nvSpPr>
              <p:cNvPr id="240" name="0"/>
              <p:cNvSpPr/>
              <p:nvPr/>
            </p:nvSpPr>
            <p:spPr>
              <a:xfrm rot="16200000">
                <a:off x="910726" y="1378637"/>
                <a:ext cx="4597400" cy="4100726"/>
              </a:xfrm>
              <a:prstGeom prst="triangle">
                <a:avLst>
                  <a:gd name="adj" fmla="val 50000"/>
                </a:avLst>
              </a:prstGeom>
              <a:gradFill flip="none" rotWithShape="1">
                <a:gsLst>
                  <a:gs pos="0">
                    <a:schemeClr val="accent4">
                      <a:lumMod val="20000"/>
                      <a:lumOff val="80000"/>
                      <a:alpha val="0"/>
                    </a:schemeClr>
                  </a:gs>
                  <a:gs pos="36000">
                    <a:schemeClr val="accent4">
                      <a:lumMod val="20000"/>
                      <a:lumOff val="80000"/>
                      <a:alpha val="66000"/>
                    </a:schemeClr>
                  </a:gs>
                  <a:gs pos="81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1" name="0"/>
              <p:cNvSpPr/>
              <p:nvPr/>
            </p:nvSpPr>
            <p:spPr>
              <a:xfrm flipH="1">
                <a:off x="3355904" y="2332653"/>
                <a:ext cx="639158" cy="2192694"/>
              </a:xfrm>
              <a:custGeom>
                <a:avLst/>
                <a:gdLst>
                  <a:gd name="connsiteX0" fmla="*/ 294951 w 639158"/>
                  <a:gd name="connsiteY0" fmla="*/ 0 h 2192694"/>
                  <a:gd name="connsiteX1" fmla="*/ 298252 w 639158"/>
                  <a:gd name="connsiteY1" fmla="*/ 0 h 2192694"/>
                  <a:gd name="connsiteX2" fmla="*/ 445636 w 639158"/>
                  <a:gd name="connsiteY2" fmla="*/ 0 h 2192694"/>
                  <a:gd name="connsiteX3" fmla="*/ 448937 w 639158"/>
                  <a:gd name="connsiteY3" fmla="*/ 0 h 2192694"/>
                  <a:gd name="connsiteX4" fmla="*/ 488473 w 639158"/>
                  <a:gd name="connsiteY4" fmla="*/ 0 h 2192694"/>
                  <a:gd name="connsiteX5" fmla="*/ 639158 w 639158"/>
                  <a:gd name="connsiteY5" fmla="*/ 0 h 2192694"/>
                  <a:gd name="connsiteX6" fmla="*/ 639158 w 639158"/>
                  <a:gd name="connsiteY6" fmla="*/ 1687 h 2192694"/>
                  <a:gd name="connsiteX7" fmla="*/ 583604 w 639158"/>
                  <a:gd name="connsiteY7" fmla="*/ 22274 h 2192694"/>
                  <a:gd name="connsiteX8" fmla="*/ 546325 w 639158"/>
                  <a:gd name="connsiteY8" fmla="*/ 64812 h 2192694"/>
                  <a:gd name="connsiteX9" fmla="*/ 547975 w 639158"/>
                  <a:gd name="connsiteY9" fmla="*/ 66695 h 2192694"/>
                  <a:gd name="connsiteX10" fmla="*/ 530919 w 639158"/>
                  <a:gd name="connsiteY10" fmla="*/ 86156 h 2192694"/>
                  <a:gd name="connsiteX11" fmla="*/ 348761 w 639158"/>
                  <a:gd name="connsiteY11" fmla="*/ 1096347 h 2192694"/>
                  <a:gd name="connsiteX12" fmla="*/ 530919 w 639158"/>
                  <a:gd name="connsiteY12" fmla="*/ 2106538 h 2192694"/>
                  <a:gd name="connsiteX13" fmla="*/ 547975 w 639158"/>
                  <a:gd name="connsiteY13" fmla="*/ 2125999 h 2192694"/>
                  <a:gd name="connsiteX14" fmla="*/ 546325 w 639158"/>
                  <a:gd name="connsiteY14" fmla="*/ 2127882 h 2192694"/>
                  <a:gd name="connsiteX15" fmla="*/ 583604 w 639158"/>
                  <a:gd name="connsiteY15" fmla="*/ 2170420 h 2192694"/>
                  <a:gd name="connsiteX16" fmla="*/ 639158 w 639158"/>
                  <a:gd name="connsiteY16" fmla="*/ 2191007 h 2192694"/>
                  <a:gd name="connsiteX17" fmla="*/ 639158 w 639158"/>
                  <a:gd name="connsiteY17" fmla="*/ 2192694 h 2192694"/>
                  <a:gd name="connsiteX18" fmla="*/ 488473 w 639158"/>
                  <a:gd name="connsiteY18" fmla="*/ 2192694 h 2192694"/>
                  <a:gd name="connsiteX19" fmla="*/ 448937 w 639158"/>
                  <a:gd name="connsiteY19" fmla="*/ 2192694 h 2192694"/>
                  <a:gd name="connsiteX20" fmla="*/ 445636 w 639158"/>
                  <a:gd name="connsiteY20" fmla="*/ 2192694 h 2192694"/>
                  <a:gd name="connsiteX21" fmla="*/ 298252 w 639158"/>
                  <a:gd name="connsiteY21" fmla="*/ 2192694 h 2192694"/>
                  <a:gd name="connsiteX22" fmla="*/ 294951 w 639158"/>
                  <a:gd name="connsiteY22" fmla="*/ 2192694 h 2192694"/>
                  <a:gd name="connsiteX23" fmla="*/ 294951 w 639158"/>
                  <a:gd name="connsiteY23" fmla="*/ 2191471 h 2192694"/>
                  <a:gd name="connsiteX24" fmla="*/ 238144 w 639158"/>
                  <a:gd name="connsiteY24" fmla="*/ 2170420 h 2192694"/>
                  <a:gd name="connsiteX25" fmla="*/ 0 w 639158"/>
                  <a:gd name="connsiteY25" fmla="*/ 1096347 h 2192694"/>
                  <a:gd name="connsiteX26" fmla="*/ 238144 w 639158"/>
                  <a:gd name="connsiteY26" fmla="*/ 22274 h 2192694"/>
                  <a:gd name="connsiteX27" fmla="*/ 294951 w 639158"/>
                  <a:gd name="connsiteY27" fmla="*/ 1223 h 2192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39158" h="2192694">
                    <a:moveTo>
                      <a:pt x="294951" y="0"/>
                    </a:moveTo>
                    <a:lnTo>
                      <a:pt x="298252" y="0"/>
                    </a:lnTo>
                    <a:lnTo>
                      <a:pt x="445636" y="0"/>
                    </a:lnTo>
                    <a:lnTo>
                      <a:pt x="448937" y="0"/>
                    </a:lnTo>
                    <a:lnTo>
                      <a:pt x="488473" y="0"/>
                    </a:lnTo>
                    <a:lnTo>
                      <a:pt x="639158" y="0"/>
                    </a:lnTo>
                    <a:lnTo>
                      <a:pt x="639158" y="1687"/>
                    </a:lnTo>
                    <a:lnTo>
                      <a:pt x="583604" y="22274"/>
                    </a:lnTo>
                    <a:lnTo>
                      <a:pt x="546325" y="64812"/>
                    </a:lnTo>
                    <a:lnTo>
                      <a:pt x="547975" y="66695"/>
                    </a:lnTo>
                    <a:lnTo>
                      <a:pt x="530919" y="86156"/>
                    </a:lnTo>
                    <a:cubicBezTo>
                      <a:pt x="423873" y="252591"/>
                      <a:pt x="348761" y="642225"/>
                      <a:pt x="348761" y="1096347"/>
                    </a:cubicBezTo>
                    <a:cubicBezTo>
                      <a:pt x="348761" y="1550469"/>
                      <a:pt x="423873" y="1940103"/>
                      <a:pt x="530919" y="2106538"/>
                    </a:cubicBezTo>
                    <a:lnTo>
                      <a:pt x="547975" y="2125999"/>
                    </a:lnTo>
                    <a:lnTo>
                      <a:pt x="546325" y="2127882"/>
                    </a:lnTo>
                    <a:lnTo>
                      <a:pt x="583604" y="2170420"/>
                    </a:lnTo>
                    <a:lnTo>
                      <a:pt x="639158" y="2191007"/>
                    </a:lnTo>
                    <a:lnTo>
                      <a:pt x="639158" y="2192694"/>
                    </a:lnTo>
                    <a:lnTo>
                      <a:pt x="488473" y="2192694"/>
                    </a:lnTo>
                    <a:lnTo>
                      <a:pt x="448937" y="2192694"/>
                    </a:lnTo>
                    <a:lnTo>
                      <a:pt x="445636" y="2192694"/>
                    </a:lnTo>
                    <a:lnTo>
                      <a:pt x="298252" y="2192694"/>
                    </a:lnTo>
                    <a:lnTo>
                      <a:pt x="294951" y="2192694"/>
                    </a:lnTo>
                    <a:lnTo>
                      <a:pt x="294951" y="2191471"/>
                    </a:lnTo>
                    <a:lnTo>
                      <a:pt x="238144" y="2170420"/>
                    </a:lnTo>
                    <a:cubicBezTo>
                      <a:pt x="102235" y="2068190"/>
                      <a:pt x="0" y="1626156"/>
                      <a:pt x="0" y="1096347"/>
                    </a:cubicBezTo>
                    <a:cubicBezTo>
                      <a:pt x="0" y="566538"/>
                      <a:pt x="102235" y="124504"/>
                      <a:pt x="238144" y="22274"/>
                    </a:cubicBezTo>
                    <a:lnTo>
                      <a:pt x="294951" y="1223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0"/>
              <p:cNvSpPr/>
              <p:nvPr/>
            </p:nvSpPr>
            <p:spPr>
              <a:xfrm>
                <a:off x="1505340" y="2581656"/>
                <a:ext cx="3491014" cy="1694688"/>
              </a:xfrm>
              <a:prstGeom prst="stripedRightArrow">
                <a:avLst>
                  <a:gd name="adj1" fmla="val 64388"/>
                  <a:gd name="adj2" fmla="val 50000"/>
                </a:avLst>
              </a:prstGeom>
              <a:gradFill flip="none" rotWithShape="1">
                <a:gsLst>
                  <a:gs pos="0">
                    <a:schemeClr val="accent4">
                      <a:lumMod val="60000"/>
                      <a:lumOff val="40000"/>
                      <a:alpha val="13000"/>
                    </a:schemeClr>
                  </a:gs>
                  <a:gs pos="100000">
                    <a:schemeClr val="accent4">
                      <a:alpha val="93000"/>
                    </a:schemeClr>
                  </a:gs>
                  <a:gs pos="73000">
                    <a:schemeClr val="accent4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3" name="0"/>
              <p:cNvSpPr/>
              <p:nvPr/>
            </p:nvSpPr>
            <p:spPr>
              <a:xfrm>
                <a:off x="3060136" y="2332653"/>
                <a:ext cx="639158" cy="2192694"/>
              </a:xfrm>
              <a:custGeom>
                <a:avLst/>
                <a:gdLst>
                  <a:gd name="connsiteX0" fmla="*/ 294951 w 639158"/>
                  <a:gd name="connsiteY0" fmla="*/ 0 h 2192694"/>
                  <a:gd name="connsiteX1" fmla="*/ 298252 w 639158"/>
                  <a:gd name="connsiteY1" fmla="*/ 0 h 2192694"/>
                  <a:gd name="connsiteX2" fmla="*/ 445636 w 639158"/>
                  <a:gd name="connsiteY2" fmla="*/ 0 h 2192694"/>
                  <a:gd name="connsiteX3" fmla="*/ 448937 w 639158"/>
                  <a:gd name="connsiteY3" fmla="*/ 0 h 2192694"/>
                  <a:gd name="connsiteX4" fmla="*/ 488473 w 639158"/>
                  <a:gd name="connsiteY4" fmla="*/ 0 h 2192694"/>
                  <a:gd name="connsiteX5" fmla="*/ 639158 w 639158"/>
                  <a:gd name="connsiteY5" fmla="*/ 0 h 2192694"/>
                  <a:gd name="connsiteX6" fmla="*/ 639158 w 639158"/>
                  <a:gd name="connsiteY6" fmla="*/ 1687 h 2192694"/>
                  <a:gd name="connsiteX7" fmla="*/ 583604 w 639158"/>
                  <a:gd name="connsiteY7" fmla="*/ 22274 h 2192694"/>
                  <a:gd name="connsiteX8" fmla="*/ 546325 w 639158"/>
                  <a:gd name="connsiteY8" fmla="*/ 64812 h 2192694"/>
                  <a:gd name="connsiteX9" fmla="*/ 547975 w 639158"/>
                  <a:gd name="connsiteY9" fmla="*/ 66695 h 2192694"/>
                  <a:gd name="connsiteX10" fmla="*/ 530919 w 639158"/>
                  <a:gd name="connsiteY10" fmla="*/ 86156 h 2192694"/>
                  <a:gd name="connsiteX11" fmla="*/ 348761 w 639158"/>
                  <a:gd name="connsiteY11" fmla="*/ 1096347 h 2192694"/>
                  <a:gd name="connsiteX12" fmla="*/ 530919 w 639158"/>
                  <a:gd name="connsiteY12" fmla="*/ 2106538 h 2192694"/>
                  <a:gd name="connsiteX13" fmla="*/ 547975 w 639158"/>
                  <a:gd name="connsiteY13" fmla="*/ 2125999 h 2192694"/>
                  <a:gd name="connsiteX14" fmla="*/ 546325 w 639158"/>
                  <a:gd name="connsiteY14" fmla="*/ 2127882 h 2192694"/>
                  <a:gd name="connsiteX15" fmla="*/ 583604 w 639158"/>
                  <a:gd name="connsiteY15" fmla="*/ 2170420 h 2192694"/>
                  <a:gd name="connsiteX16" fmla="*/ 639158 w 639158"/>
                  <a:gd name="connsiteY16" fmla="*/ 2191007 h 2192694"/>
                  <a:gd name="connsiteX17" fmla="*/ 639158 w 639158"/>
                  <a:gd name="connsiteY17" fmla="*/ 2192694 h 2192694"/>
                  <a:gd name="connsiteX18" fmla="*/ 488473 w 639158"/>
                  <a:gd name="connsiteY18" fmla="*/ 2192694 h 2192694"/>
                  <a:gd name="connsiteX19" fmla="*/ 448937 w 639158"/>
                  <a:gd name="connsiteY19" fmla="*/ 2192694 h 2192694"/>
                  <a:gd name="connsiteX20" fmla="*/ 445636 w 639158"/>
                  <a:gd name="connsiteY20" fmla="*/ 2192694 h 2192694"/>
                  <a:gd name="connsiteX21" fmla="*/ 298252 w 639158"/>
                  <a:gd name="connsiteY21" fmla="*/ 2192694 h 2192694"/>
                  <a:gd name="connsiteX22" fmla="*/ 294951 w 639158"/>
                  <a:gd name="connsiteY22" fmla="*/ 2192694 h 2192694"/>
                  <a:gd name="connsiteX23" fmla="*/ 294951 w 639158"/>
                  <a:gd name="connsiteY23" fmla="*/ 2191471 h 2192694"/>
                  <a:gd name="connsiteX24" fmla="*/ 238144 w 639158"/>
                  <a:gd name="connsiteY24" fmla="*/ 2170420 h 2192694"/>
                  <a:gd name="connsiteX25" fmla="*/ 0 w 639158"/>
                  <a:gd name="connsiteY25" fmla="*/ 1096347 h 2192694"/>
                  <a:gd name="connsiteX26" fmla="*/ 238144 w 639158"/>
                  <a:gd name="connsiteY26" fmla="*/ 22274 h 2192694"/>
                  <a:gd name="connsiteX27" fmla="*/ 294951 w 639158"/>
                  <a:gd name="connsiteY27" fmla="*/ 1223 h 2192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39158" h="2192694">
                    <a:moveTo>
                      <a:pt x="294951" y="0"/>
                    </a:moveTo>
                    <a:lnTo>
                      <a:pt x="298252" y="0"/>
                    </a:lnTo>
                    <a:lnTo>
                      <a:pt x="445636" y="0"/>
                    </a:lnTo>
                    <a:lnTo>
                      <a:pt x="448937" y="0"/>
                    </a:lnTo>
                    <a:lnTo>
                      <a:pt x="488473" y="0"/>
                    </a:lnTo>
                    <a:lnTo>
                      <a:pt x="639158" y="0"/>
                    </a:lnTo>
                    <a:lnTo>
                      <a:pt x="639158" y="1687"/>
                    </a:lnTo>
                    <a:lnTo>
                      <a:pt x="583604" y="22274"/>
                    </a:lnTo>
                    <a:lnTo>
                      <a:pt x="546325" y="64812"/>
                    </a:lnTo>
                    <a:lnTo>
                      <a:pt x="547975" y="66695"/>
                    </a:lnTo>
                    <a:lnTo>
                      <a:pt x="530919" y="86156"/>
                    </a:lnTo>
                    <a:cubicBezTo>
                      <a:pt x="423873" y="252591"/>
                      <a:pt x="348761" y="642225"/>
                      <a:pt x="348761" y="1096347"/>
                    </a:cubicBezTo>
                    <a:cubicBezTo>
                      <a:pt x="348761" y="1550469"/>
                      <a:pt x="423873" y="1940103"/>
                      <a:pt x="530919" y="2106538"/>
                    </a:cubicBezTo>
                    <a:lnTo>
                      <a:pt x="547975" y="2125999"/>
                    </a:lnTo>
                    <a:lnTo>
                      <a:pt x="546325" y="2127882"/>
                    </a:lnTo>
                    <a:lnTo>
                      <a:pt x="583604" y="2170420"/>
                    </a:lnTo>
                    <a:lnTo>
                      <a:pt x="639158" y="2191007"/>
                    </a:lnTo>
                    <a:lnTo>
                      <a:pt x="639158" y="2192694"/>
                    </a:lnTo>
                    <a:lnTo>
                      <a:pt x="488473" y="2192694"/>
                    </a:lnTo>
                    <a:lnTo>
                      <a:pt x="448937" y="2192694"/>
                    </a:lnTo>
                    <a:lnTo>
                      <a:pt x="445636" y="2192694"/>
                    </a:lnTo>
                    <a:lnTo>
                      <a:pt x="298252" y="2192694"/>
                    </a:lnTo>
                    <a:lnTo>
                      <a:pt x="294951" y="2192694"/>
                    </a:lnTo>
                    <a:lnTo>
                      <a:pt x="294951" y="2191471"/>
                    </a:lnTo>
                    <a:lnTo>
                      <a:pt x="238144" y="2170420"/>
                    </a:lnTo>
                    <a:cubicBezTo>
                      <a:pt x="102235" y="2068190"/>
                      <a:pt x="0" y="1626156"/>
                      <a:pt x="0" y="1096347"/>
                    </a:cubicBezTo>
                    <a:cubicBezTo>
                      <a:pt x="0" y="566538"/>
                      <a:pt x="102235" y="124504"/>
                      <a:pt x="238144" y="22274"/>
                    </a:cubicBezTo>
                    <a:lnTo>
                      <a:pt x="294951" y="1223"/>
                    </a:lnTo>
                    <a:close/>
                  </a:path>
                </a:pathLst>
              </a:custGeom>
              <a:gradFill>
                <a:gsLst>
                  <a:gs pos="26000">
                    <a:schemeClr val="accent4">
                      <a:lumMod val="20000"/>
                      <a:lumOff val="80000"/>
                    </a:schemeClr>
                  </a:gs>
                  <a:gs pos="39000">
                    <a:schemeClr val="accent4">
                      <a:lumMod val="60000"/>
                      <a:lumOff val="40000"/>
                    </a:schemeClr>
                  </a:gs>
                  <a:gs pos="13000">
                    <a:schemeClr val="accent4">
                      <a:lumMod val="60000"/>
                      <a:lumOff val="40000"/>
                    </a:schemeClr>
                  </a:gs>
                  <a:gs pos="90909">
                    <a:schemeClr val="accent4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44" name="Title-0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1812378" y="3181588"/>
                <a:ext cx="110479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Why PhD</a:t>
                </a:r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grpSp>
          <p:nvGrpSpPr>
            <p:cNvPr id="222" name="组合 221"/>
            <p:cNvGrpSpPr/>
            <p:nvPr/>
          </p:nvGrpSpPr>
          <p:grpSpPr>
            <a:xfrm>
              <a:off x="5648960" y="2159762"/>
              <a:ext cx="2631440" cy="714268"/>
              <a:chOff x="5648960" y="2159762"/>
              <a:chExt cx="2631440" cy="714268"/>
            </a:xfrm>
          </p:grpSpPr>
          <p:sp>
            <p:nvSpPr>
              <p:cNvPr id="235" name="1"/>
              <p:cNvSpPr/>
              <p:nvPr/>
            </p:nvSpPr>
            <p:spPr>
              <a:xfrm>
                <a:off x="5648960" y="2159762"/>
                <a:ext cx="2631440" cy="714268"/>
              </a:xfrm>
              <a:prstGeom prst="roundRect">
                <a:avLst>
                  <a:gd name="adj" fmla="val 50000"/>
                </a:avLst>
              </a:prstGeom>
              <a:noFill/>
              <a:ln w="12700">
                <a:solidFill>
                  <a:schemeClr val="accent4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1"/>
              <p:cNvSpPr/>
              <p:nvPr/>
            </p:nvSpPr>
            <p:spPr>
              <a:xfrm>
                <a:off x="5772617" y="2252029"/>
                <a:ext cx="531028" cy="531028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endParaRPr lang="zh-CN" altLang="en-US" sz="1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7" name="Index-1"/>
              <p:cNvSpPr/>
              <p:nvPr>
                <p:custDataLst>
                  <p:tags r:id="rId3"/>
                </p:custDataLst>
              </p:nvPr>
            </p:nvSpPr>
            <p:spPr>
              <a:xfrm>
                <a:off x="5824343" y="2303755"/>
                <a:ext cx="427576" cy="427576"/>
              </a:xfrm>
              <a:prstGeom prst="ellipse">
                <a:avLst/>
              </a:prstGeom>
              <a:gradFill flip="none" rotWithShape="1">
                <a:gsLst>
                  <a:gs pos="97000">
                    <a:schemeClr val="accent4">
                      <a:alpha val="35000"/>
                    </a:schemeClr>
                  </a:gs>
                  <a:gs pos="35000">
                    <a:schemeClr val="accent4"/>
                  </a:gs>
                </a:gsLst>
                <a:lin ang="13500000" scaled="1"/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r>
                  <a:rPr lang="en-US" altLang="zh-CN" sz="1600" dirty="0">
                    <a:solidFill>
                      <a:schemeClr val="bg1"/>
                    </a:solidFill>
                  </a:rPr>
                  <a:t>01</a:t>
                </a:r>
                <a:endParaRPr lang="zh-CN" altLang="en-US" sz="1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8" name="Title-1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6440127" y="2252029"/>
                <a:ext cx="117051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Exploration</a:t>
                </a:r>
                <a:endPara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grpSp>
          <p:nvGrpSpPr>
            <p:cNvPr id="223" name="组合 222"/>
            <p:cNvGrpSpPr/>
            <p:nvPr/>
          </p:nvGrpSpPr>
          <p:grpSpPr>
            <a:xfrm>
              <a:off x="5648960" y="3295386"/>
              <a:ext cx="2631440" cy="714268"/>
              <a:chOff x="5648960" y="3295386"/>
              <a:chExt cx="2631440" cy="714268"/>
            </a:xfrm>
          </p:grpSpPr>
          <p:sp>
            <p:nvSpPr>
              <p:cNvPr id="230" name="2"/>
              <p:cNvSpPr/>
              <p:nvPr/>
            </p:nvSpPr>
            <p:spPr>
              <a:xfrm>
                <a:off x="5648960" y="3295386"/>
                <a:ext cx="2631440" cy="714268"/>
              </a:xfrm>
              <a:prstGeom prst="roundRect">
                <a:avLst>
                  <a:gd name="adj" fmla="val 50000"/>
                </a:avLst>
              </a:prstGeom>
              <a:noFill/>
              <a:ln w="12700">
                <a:solidFill>
                  <a:schemeClr val="accent4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1" name="2"/>
              <p:cNvSpPr/>
              <p:nvPr/>
            </p:nvSpPr>
            <p:spPr>
              <a:xfrm>
                <a:off x="5772617" y="3387653"/>
                <a:ext cx="531028" cy="531028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endParaRPr lang="zh-CN" altLang="en-US" sz="1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2" name="Index-2"/>
              <p:cNvSpPr/>
              <p:nvPr>
                <p:custDataLst>
                  <p:tags r:id="rId5"/>
                </p:custDataLst>
              </p:nvPr>
            </p:nvSpPr>
            <p:spPr>
              <a:xfrm>
                <a:off x="5824343" y="3439379"/>
                <a:ext cx="427576" cy="427576"/>
              </a:xfrm>
              <a:prstGeom prst="ellipse">
                <a:avLst/>
              </a:prstGeom>
              <a:gradFill flip="none" rotWithShape="1">
                <a:gsLst>
                  <a:gs pos="97000">
                    <a:schemeClr val="accent4">
                      <a:alpha val="35000"/>
                    </a:schemeClr>
                  </a:gs>
                  <a:gs pos="35000">
                    <a:schemeClr val="accent4"/>
                  </a:gs>
                </a:gsLst>
                <a:lin ang="13500000" scaled="1"/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r>
                  <a:rPr lang="en-US" altLang="zh-CN" sz="1600" dirty="0">
                    <a:solidFill>
                      <a:schemeClr val="bg1"/>
                    </a:solidFill>
                  </a:rPr>
                  <a:t>02</a:t>
                </a:r>
                <a:endParaRPr lang="zh-CN" altLang="en-US" sz="1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3" name="Title-2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6440127" y="3387653"/>
                <a:ext cx="94929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Curiosity</a:t>
                </a:r>
                <a:endPara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grpSp>
          <p:nvGrpSpPr>
            <p:cNvPr id="224" name="组合 223"/>
            <p:cNvGrpSpPr/>
            <p:nvPr/>
          </p:nvGrpSpPr>
          <p:grpSpPr>
            <a:xfrm>
              <a:off x="5648960" y="4391733"/>
              <a:ext cx="2631440" cy="714268"/>
              <a:chOff x="5648960" y="4391733"/>
              <a:chExt cx="2631440" cy="714268"/>
            </a:xfrm>
          </p:grpSpPr>
          <p:sp>
            <p:nvSpPr>
              <p:cNvPr id="225" name="3"/>
              <p:cNvSpPr/>
              <p:nvPr/>
            </p:nvSpPr>
            <p:spPr>
              <a:xfrm>
                <a:off x="5648960" y="4391733"/>
                <a:ext cx="2631440" cy="714268"/>
              </a:xfrm>
              <a:prstGeom prst="roundRect">
                <a:avLst>
                  <a:gd name="adj" fmla="val 50000"/>
                </a:avLst>
              </a:prstGeom>
              <a:noFill/>
              <a:ln w="12700">
                <a:solidFill>
                  <a:schemeClr val="accent4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3"/>
              <p:cNvSpPr/>
              <p:nvPr/>
            </p:nvSpPr>
            <p:spPr>
              <a:xfrm>
                <a:off x="5772617" y="4523278"/>
                <a:ext cx="531028" cy="531028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endParaRPr lang="zh-CN" altLang="en-US" sz="1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7" name="Index-3"/>
              <p:cNvSpPr/>
              <p:nvPr>
                <p:custDataLst>
                  <p:tags r:id="rId7"/>
                </p:custDataLst>
              </p:nvPr>
            </p:nvSpPr>
            <p:spPr>
              <a:xfrm>
                <a:off x="5824343" y="4575004"/>
                <a:ext cx="427576" cy="427576"/>
              </a:xfrm>
              <a:prstGeom prst="ellipse">
                <a:avLst/>
              </a:prstGeom>
              <a:gradFill flip="none" rotWithShape="1">
                <a:gsLst>
                  <a:gs pos="97000">
                    <a:schemeClr val="accent4">
                      <a:alpha val="35000"/>
                    </a:schemeClr>
                  </a:gs>
                  <a:gs pos="35000">
                    <a:schemeClr val="accent4"/>
                  </a:gs>
                </a:gsLst>
                <a:lin ang="13500000" scaled="1"/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r>
                  <a:rPr lang="en-US" altLang="zh-CN" sz="1600" dirty="0">
                    <a:solidFill>
                      <a:schemeClr val="bg1"/>
                    </a:solidFill>
                  </a:rPr>
                  <a:t>03</a:t>
                </a:r>
                <a:endParaRPr lang="zh-CN" altLang="en-US" sz="1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8" name="Title-3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6440127" y="4523278"/>
                <a:ext cx="139974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Opportunities</a:t>
                </a:r>
                <a:endPara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32094" y="190366"/>
            <a:ext cx="263886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Skills &amp; Talent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9" name="灯片编号占位符 3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 dirty="0"/>
          </a:p>
        </p:txBody>
      </p:sp>
      <p:grpSp>
        <p:nvGrpSpPr>
          <p:cNvPr id="2" name="组合 7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889514" y="1292750"/>
            <a:ext cx="10412973" cy="4272501"/>
            <a:chOff x="855845" y="1408771"/>
            <a:chExt cx="10412973" cy="4272501"/>
          </a:xfrm>
        </p:grpSpPr>
        <p:grpSp>
          <p:nvGrpSpPr>
            <p:cNvPr id="5" name="组合 1"/>
            <p:cNvGrpSpPr/>
            <p:nvPr/>
          </p:nvGrpSpPr>
          <p:grpSpPr>
            <a:xfrm>
              <a:off x="855845" y="1408771"/>
              <a:ext cx="2957822" cy="1821379"/>
              <a:chOff x="658687" y="1840285"/>
              <a:chExt cx="2957822" cy="1821379"/>
            </a:xfrm>
          </p:grpSpPr>
          <p:sp>
            <p:nvSpPr>
              <p:cNvPr id="42" name="1"/>
              <p:cNvSpPr/>
              <p:nvPr>
                <p:custDataLst>
                  <p:tags r:id="rId2"/>
                </p:custDataLst>
              </p:nvPr>
            </p:nvSpPr>
            <p:spPr>
              <a:xfrm>
                <a:off x="658687" y="1840286"/>
                <a:ext cx="2854122" cy="1821378"/>
              </a:xfrm>
              <a:prstGeom prst="roundRect">
                <a:avLst>
                  <a:gd name="adj" fmla="val 5374"/>
                </a:avLst>
              </a:prstGeom>
              <a:gradFill>
                <a:gsLst>
                  <a:gs pos="0">
                    <a:schemeClr val="accent1">
                      <a:lumMod val="70000"/>
                      <a:lumOff val="30000"/>
                    </a:schemeClr>
                  </a:gs>
                  <a:gs pos="80000">
                    <a:schemeClr val="accent1">
                      <a:lumMod val="90000"/>
                    </a:schemeClr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  <a:effectLst>
                <a:outerShdw blurRad="304800" dist="60960" dir="2699998" algn="tl" rotWithShape="0">
                  <a:schemeClr val="accent1"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87782" tIns="43891" rIns="87782" bIns="43891" rtlCol="0" anchor="ctr"/>
              <a:lstStyle/>
              <a:p>
                <a:pPr algn="ctr"/>
                <a:endParaRPr lang="zh-CN" altLang="en-US" sz="2305" b="1">
                  <a:solidFill>
                    <a:schemeClr val="bg1"/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3" name="1"/>
              <p:cNvSpPr/>
              <p:nvPr>
                <p:custDataLst>
                  <p:tags r:id="rId3"/>
                </p:custDataLst>
              </p:nvPr>
            </p:nvSpPr>
            <p:spPr>
              <a:xfrm>
                <a:off x="660401" y="1840285"/>
                <a:ext cx="2859844" cy="429583"/>
              </a:xfrm>
              <a:custGeom>
                <a:avLst/>
                <a:gdLst>
                  <a:gd name="connsiteX0" fmla="*/ 3409949 w 3551217"/>
                  <a:gd name="connsiteY0" fmla="*/ 68879 h 509587"/>
                  <a:gd name="connsiteX1" fmla="*/ 3361351 w 3551217"/>
                  <a:gd name="connsiteY1" fmla="*/ 117477 h 509587"/>
                  <a:gd name="connsiteX2" fmla="*/ 3409949 w 3551217"/>
                  <a:gd name="connsiteY2" fmla="*/ 166075 h 509587"/>
                  <a:gd name="connsiteX3" fmla="*/ 3458547 w 3551217"/>
                  <a:gd name="connsiteY3" fmla="*/ 117477 h 509587"/>
                  <a:gd name="connsiteX4" fmla="*/ 3409949 w 3551217"/>
                  <a:gd name="connsiteY4" fmla="*/ 68879 h 509587"/>
                  <a:gd name="connsiteX5" fmla="*/ 84933 w 3551217"/>
                  <a:gd name="connsiteY5" fmla="*/ 0 h 509587"/>
                  <a:gd name="connsiteX6" fmla="*/ 3466284 w 3551217"/>
                  <a:gd name="connsiteY6" fmla="*/ 0 h 509587"/>
                  <a:gd name="connsiteX7" fmla="*/ 3551217 w 3551217"/>
                  <a:gd name="connsiteY7" fmla="*/ 84933 h 509587"/>
                  <a:gd name="connsiteX8" fmla="*/ 3551217 w 3551217"/>
                  <a:gd name="connsiteY8" fmla="*/ 509587 h 509587"/>
                  <a:gd name="connsiteX9" fmla="*/ 0 w 3551217"/>
                  <a:gd name="connsiteY9" fmla="*/ 509587 h 509587"/>
                  <a:gd name="connsiteX10" fmla="*/ 0 w 3551217"/>
                  <a:gd name="connsiteY10" fmla="*/ 84933 h 509587"/>
                  <a:gd name="connsiteX11" fmla="*/ 84933 w 3551217"/>
                  <a:gd name="connsiteY11" fmla="*/ 0 h 509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51217" h="509587">
                    <a:moveTo>
                      <a:pt x="3409949" y="68879"/>
                    </a:moveTo>
                    <a:cubicBezTo>
                      <a:pt x="3383109" y="68879"/>
                      <a:pt x="3361351" y="90637"/>
                      <a:pt x="3361351" y="117477"/>
                    </a:cubicBezTo>
                    <a:cubicBezTo>
                      <a:pt x="3361351" y="144317"/>
                      <a:pt x="3383109" y="166075"/>
                      <a:pt x="3409949" y="166075"/>
                    </a:cubicBezTo>
                    <a:cubicBezTo>
                      <a:pt x="3436789" y="166075"/>
                      <a:pt x="3458547" y="144317"/>
                      <a:pt x="3458547" y="117477"/>
                    </a:cubicBezTo>
                    <a:cubicBezTo>
                      <a:pt x="3458547" y="90637"/>
                      <a:pt x="3436789" y="68879"/>
                      <a:pt x="3409949" y="68879"/>
                    </a:cubicBezTo>
                    <a:close/>
                    <a:moveTo>
                      <a:pt x="84933" y="0"/>
                    </a:moveTo>
                    <a:lnTo>
                      <a:pt x="3466284" y="0"/>
                    </a:lnTo>
                    <a:cubicBezTo>
                      <a:pt x="3513191" y="0"/>
                      <a:pt x="3551217" y="38026"/>
                      <a:pt x="3551217" y="84933"/>
                    </a:cubicBezTo>
                    <a:lnTo>
                      <a:pt x="3551217" y="509587"/>
                    </a:lnTo>
                    <a:lnTo>
                      <a:pt x="0" y="509587"/>
                    </a:lnTo>
                    <a:lnTo>
                      <a:pt x="0" y="84933"/>
                    </a:lnTo>
                    <a:cubicBezTo>
                      <a:pt x="0" y="38026"/>
                      <a:pt x="38026" y="0"/>
                      <a:pt x="8493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256032" sx="101000" sy="101000" algn="ctr" rotWithShape="0">
                  <a:schemeClr val="accent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87782" tIns="43891" rIns="87782" bIns="43891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endParaRPr kumimoji="0" lang="zh-CN" altLang="en-US" sz="173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4" name="Title-1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921469" y="1893605"/>
                <a:ext cx="2013770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>
                <a:defPPr>
                  <a:defRPr lang="zh-CN"/>
                </a:defPPr>
                <a:lvl1pPr algn="ctr">
                  <a:defRPr sz="2400" b="1">
                    <a:gradFill flip="none" rotWithShape="1">
                      <a:gsLst>
                        <a:gs pos="0">
                          <a:schemeClr val="accent1">
                            <a:lumMod val="90000"/>
                            <a:lumOff val="10000"/>
                          </a:schemeClr>
                        </a:gs>
                        <a:gs pos="80000">
                          <a:schemeClr val="accent1">
                            <a:lumMod val="9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defRPr>
                </a:lvl1pPr>
              </a:lstStyle>
              <a:p>
                <a:pPr algn="l"/>
                <a:r>
                  <a:rPr lang="en-US" altLang="zh-CN" sz="1800" dirty="0">
                    <a:latin typeface="+mn-ea"/>
                    <a:cs typeface="+mn-ea"/>
                    <a:sym typeface="+mn-lt"/>
                  </a:rPr>
                  <a:t>CV</a:t>
                </a:r>
                <a:endParaRPr lang="zh-CN" altLang="en-US" sz="1800" dirty="0"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5" name="Body-1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921468" y="2409574"/>
                <a:ext cx="2695041" cy="1025306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kumimoji="0" lang="en-GB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Object Detection</a:t>
                </a:r>
                <a:endParaRPr kumimoji="0" lang="en-GB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latin typeface="+mn-ea"/>
                    <a:cs typeface="+mn-ea"/>
                    <a:sym typeface="+mn-lt"/>
                  </a:rPr>
                  <a:t>Multi-Object Tracking</a:t>
                </a:r>
                <a:endParaRPr lang="en-US" altLang="zh-CN" sz="1400" dirty="0">
                  <a:solidFill>
                    <a:prstClr val="white"/>
                  </a:solidFill>
                  <a:latin typeface="+mn-ea"/>
                  <a:cs typeface="+mn-ea"/>
                  <a:sym typeface="+mn-lt"/>
                </a:endParaRPr>
              </a:p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MMLM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6" name="Index-1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2950563" y="1893605"/>
                <a:ext cx="553285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r>
                  <a:rPr kumimoji="0" lang="en-US" altLang="zh-CN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01</a:t>
                </a:r>
                <a:endParaRPr kumimoji="0" lang="zh-CN" altLang="en-US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cxnSp>
            <p:nvCxnSpPr>
              <p:cNvPr id="47" name="1"/>
              <p:cNvCxnSpPr/>
              <p:nvPr/>
            </p:nvCxnSpPr>
            <p:spPr>
              <a:xfrm>
                <a:off x="2066683" y="2076423"/>
                <a:ext cx="910974" cy="2"/>
              </a:xfrm>
              <a:prstGeom prst="line">
                <a:avLst/>
              </a:prstGeom>
              <a:ln w="6096"/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组合 2"/>
            <p:cNvGrpSpPr/>
            <p:nvPr/>
          </p:nvGrpSpPr>
          <p:grpSpPr>
            <a:xfrm>
              <a:off x="4583421" y="1408771"/>
              <a:ext cx="2957822" cy="1821379"/>
              <a:chOff x="658687" y="1840285"/>
              <a:chExt cx="2957822" cy="1821379"/>
            </a:xfrm>
          </p:grpSpPr>
          <p:sp>
            <p:nvSpPr>
              <p:cNvPr id="35" name="2"/>
              <p:cNvSpPr/>
              <p:nvPr>
                <p:custDataLst>
                  <p:tags r:id="rId7"/>
                </p:custDataLst>
              </p:nvPr>
            </p:nvSpPr>
            <p:spPr>
              <a:xfrm>
                <a:off x="658687" y="1840286"/>
                <a:ext cx="2854122" cy="1821378"/>
              </a:xfrm>
              <a:prstGeom prst="roundRect">
                <a:avLst>
                  <a:gd name="adj" fmla="val 5374"/>
                </a:avLst>
              </a:prstGeom>
              <a:gradFill>
                <a:gsLst>
                  <a:gs pos="0">
                    <a:schemeClr val="accent1">
                      <a:lumMod val="70000"/>
                      <a:lumOff val="30000"/>
                    </a:schemeClr>
                  </a:gs>
                  <a:gs pos="80000">
                    <a:schemeClr val="accent1">
                      <a:lumMod val="90000"/>
                    </a:schemeClr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  <a:effectLst>
                <a:outerShdw blurRad="304800" dist="60960" dir="2699998" algn="tl" rotWithShape="0">
                  <a:schemeClr val="accent1"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87782" tIns="43891" rIns="87782" bIns="43891" rtlCol="0" anchor="ctr"/>
              <a:lstStyle/>
              <a:p>
                <a:pPr algn="ctr"/>
                <a:endParaRPr lang="zh-CN" altLang="en-US" sz="2305" b="1">
                  <a:solidFill>
                    <a:schemeClr val="bg1"/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36" name="2"/>
              <p:cNvSpPr/>
              <p:nvPr>
                <p:custDataLst>
                  <p:tags r:id="rId8"/>
                </p:custDataLst>
              </p:nvPr>
            </p:nvSpPr>
            <p:spPr>
              <a:xfrm>
                <a:off x="660401" y="1840285"/>
                <a:ext cx="2859844" cy="429583"/>
              </a:xfrm>
              <a:custGeom>
                <a:avLst/>
                <a:gdLst>
                  <a:gd name="connsiteX0" fmla="*/ 3409949 w 3551217"/>
                  <a:gd name="connsiteY0" fmla="*/ 68879 h 509587"/>
                  <a:gd name="connsiteX1" fmla="*/ 3361351 w 3551217"/>
                  <a:gd name="connsiteY1" fmla="*/ 117477 h 509587"/>
                  <a:gd name="connsiteX2" fmla="*/ 3409949 w 3551217"/>
                  <a:gd name="connsiteY2" fmla="*/ 166075 h 509587"/>
                  <a:gd name="connsiteX3" fmla="*/ 3458547 w 3551217"/>
                  <a:gd name="connsiteY3" fmla="*/ 117477 h 509587"/>
                  <a:gd name="connsiteX4" fmla="*/ 3409949 w 3551217"/>
                  <a:gd name="connsiteY4" fmla="*/ 68879 h 509587"/>
                  <a:gd name="connsiteX5" fmla="*/ 84933 w 3551217"/>
                  <a:gd name="connsiteY5" fmla="*/ 0 h 509587"/>
                  <a:gd name="connsiteX6" fmla="*/ 3466284 w 3551217"/>
                  <a:gd name="connsiteY6" fmla="*/ 0 h 509587"/>
                  <a:gd name="connsiteX7" fmla="*/ 3551217 w 3551217"/>
                  <a:gd name="connsiteY7" fmla="*/ 84933 h 509587"/>
                  <a:gd name="connsiteX8" fmla="*/ 3551217 w 3551217"/>
                  <a:gd name="connsiteY8" fmla="*/ 509587 h 509587"/>
                  <a:gd name="connsiteX9" fmla="*/ 0 w 3551217"/>
                  <a:gd name="connsiteY9" fmla="*/ 509587 h 509587"/>
                  <a:gd name="connsiteX10" fmla="*/ 0 w 3551217"/>
                  <a:gd name="connsiteY10" fmla="*/ 84933 h 509587"/>
                  <a:gd name="connsiteX11" fmla="*/ 84933 w 3551217"/>
                  <a:gd name="connsiteY11" fmla="*/ 0 h 509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51217" h="509587">
                    <a:moveTo>
                      <a:pt x="3409949" y="68879"/>
                    </a:moveTo>
                    <a:cubicBezTo>
                      <a:pt x="3383109" y="68879"/>
                      <a:pt x="3361351" y="90637"/>
                      <a:pt x="3361351" y="117477"/>
                    </a:cubicBezTo>
                    <a:cubicBezTo>
                      <a:pt x="3361351" y="144317"/>
                      <a:pt x="3383109" y="166075"/>
                      <a:pt x="3409949" y="166075"/>
                    </a:cubicBezTo>
                    <a:cubicBezTo>
                      <a:pt x="3436789" y="166075"/>
                      <a:pt x="3458547" y="144317"/>
                      <a:pt x="3458547" y="117477"/>
                    </a:cubicBezTo>
                    <a:cubicBezTo>
                      <a:pt x="3458547" y="90637"/>
                      <a:pt x="3436789" y="68879"/>
                      <a:pt x="3409949" y="68879"/>
                    </a:cubicBezTo>
                    <a:close/>
                    <a:moveTo>
                      <a:pt x="84933" y="0"/>
                    </a:moveTo>
                    <a:lnTo>
                      <a:pt x="3466284" y="0"/>
                    </a:lnTo>
                    <a:cubicBezTo>
                      <a:pt x="3513191" y="0"/>
                      <a:pt x="3551217" y="38026"/>
                      <a:pt x="3551217" y="84933"/>
                    </a:cubicBezTo>
                    <a:lnTo>
                      <a:pt x="3551217" y="509587"/>
                    </a:lnTo>
                    <a:lnTo>
                      <a:pt x="0" y="509587"/>
                    </a:lnTo>
                    <a:lnTo>
                      <a:pt x="0" y="84933"/>
                    </a:lnTo>
                    <a:cubicBezTo>
                      <a:pt x="0" y="38026"/>
                      <a:pt x="38026" y="0"/>
                      <a:pt x="8493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256032" sx="101000" sy="101000" algn="ctr" rotWithShape="0">
                  <a:schemeClr val="accent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87782" tIns="43891" rIns="87782" bIns="43891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endParaRPr kumimoji="0" lang="zh-CN" altLang="en-US" sz="173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37" name="Title-2"/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921469" y="1893605"/>
                <a:ext cx="2013770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>
                <a:defPPr>
                  <a:defRPr lang="zh-CN"/>
                </a:defPPr>
                <a:lvl1pPr algn="ctr">
                  <a:defRPr sz="2400" b="1">
                    <a:gradFill flip="none" rotWithShape="1">
                      <a:gsLst>
                        <a:gs pos="0">
                          <a:schemeClr val="accent1">
                            <a:lumMod val="90000"/>
                            <a:lumOff val="10000"/>
                          </a:schemeClr>
                        </a:gs>
                        <a:gs pos="80000">
                          <a:schemeClr val="accent1">
                            <a:lumMod val="9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defRPr>
                </a:lvl1pPr>
              </a:lstStyle>
              <a:p>
                <a:pPr algn="l"/>
                <a:r>
                  <a:rPr lang="en-US" altLang="zh-CN" sz="1800" dirty="0">
                    <a:latin typeface="+mn-ea"/>
                    <a:cs typeface="+mn-ea"/>
                    <a:sym typeface="+mn-lt"/>
                  </a:rPr>
                  <a:t>NLP</a:t>
                </a:r>
                <a:endParaRPr lang="zh-CN" altLang="en-US" sz="1800" dirty="0"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38" name="Body-2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921468" y="2409574"/>
                <a:ext cx="2695041" cy="1025306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Text Summarization</a:t>
                </a:r>
                <a:endPara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latin typeface="+mn-ea"/>
                    <a:cs typeface="+mn-ea"/>
                    <a:sym typeface="+mn-lt"/>
                  </a:rPr>
                  <a:t>Text Classification</a:t>
                </a:r>
                <a:endParaRPr lang="en-US" altLang="zh-CN" sz="1400" dirty="0">
                  <a:solidFill>
                    <a:prstClr val="white"/>
                  </a:solidFill>
                  <a:latin typeface="+mn-ea"/>
                  <a:cs typeface="+mn-ea"/>
                  <a:sym typeface="+mn-lt"/>
                </a:endParaRPr>
              </a:p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Semi</a:t>
                </a:r>
                <a:r>
                  <a:rPr lang="en-US" altLang="zh-CN" sz="1400" dirty="0">
                    <a:solidFill>
                      <a:prstClr val="white"/>
                    </a:solidFill>
                    <a:latin typeface="+mn-ea"/>
                    <a:cs typeface="+mn-ea"/>
                    <a:sym typeface="+mn-lt"/>
                  </a:rPr>
                  <a:t>-supervised Learning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0" name="Index-2"/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2950563" y="1893605"/>
                <a:ext cx="553285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r>
                  <a:rPr kumimoji="0" lang="en-US" altLang="zh-CN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02</a:t>
                </a:r>
                <a:endParaRPr kumimoji="0" lang="zh-CN" altLang="en-US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cxnSp>
            <p:nvCxnSpPr>
              <p:cNvPr id="41" name="2"/>
              <p:cNvCxnSpPr/>
              <p:nvPr/>
            </p:nvCxnSpPr>
            <p:spPr>
              <a:xfrm>
                <a:off x="2066683" y="2076423"/>
                <a:ext cx="910974" cy="2"/>
              </a:xfrm>
              <a:prstGeom prst="line">
                <a:avLst/>
              </a:prstGeom>
              <a:ln w="6096"/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组合 3"/>
            <p:cNvGrpSpPr/>
            <p:nvPr/>
          </p:nvGrpSpPr>
          <p:grpSpPr>
            <a:xfrm>
              <a:off x="8310996" y="1408771"/>
              <a:ext cx="2957822" cy="1821379"/>
              <a:chOff x="658687" y="1840285"/>
              <a:chExt cx="2957822" cy="1821379"/>
            </a:xfrm>
          </p:grpSpPr>
          <p:sp>
            <p:nvSpPr>
              <p:cNvPr id="29" name="3"/>
              <p:cNvSpPr/>
              <p:nvPr>
                <p:custDataLst>
                  <p:tags r:id="rId12"/>
                </p:custDataLst>
              </p:nvPr>
            </p:nvSpPr>
            <p:spPr>
              <a:xfrm>
                <a:off x="658687" y="1840286"/>
                <a:ext cx="2854122" cy="1821378"/>
              </a:xfrm>
              <a:prstGeom prst="roundRect">
                <a:avLst>
                  <a:gd name="adj" fmla="val 5374"/>
                </a:avLst>
              </a:prstGeom>
              <a:gradFill>
                <a:gsLst>
                  <a:gs pos="0">
                    <a:schemeClr val="accent1">
                      <a:lumMod val="70000"/>
                      <a:lumOff val="30000"/>
                    </a:schemeClr>
                  </a:gs>
                  <a:gs pos="80000">
                    <a:schemeClr val="accent1">
                      <a:lumMod val="90000"/>
                    </a:schemeClr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  <a:effectLst>
                <a:outerShdw blurRad="304800" dist="60960" dir="2699998" algn="tl" rotWithShape="0">
                  <a:schemeClr val="accent1"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87782" tIns="43891" rIns="87782" bIns="43891" rtlCol="0" anchor="ctr"/>
              <a:lstStyle/>
              <a:p>
                <a:pPr algn="ctr"/>
                <a:endParaRPr lang="zh-CN" altLang="en-US" sz="2305" b="1">
                  <a:solidFill>
                    <a:schemeClr val="bg1"/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30" name="3"/>
              <p:cNvSpPr/>
              <p:nvPr>
                <p:custDataLst>
                  <p:tags r:id="rId13"/>
                </p:custDataLst>
              </p:nvPr>
            </p:nvSpPr>
            <p:spPr>
              <a:xfrm>
                <a:off x="660401" y="1840285"/>
                <a:ext cx="2859844" cy="429583"/>
              </a:xfrm>
              <a:custGeom>
                <a:avLst/>
                <a:gdLst>
                  <a:gd name="connsiteX0" fmla="*/ 3409949 w 3551217"/>
                  <a:gd name="connsiteY0" fmla="*/ 68879 h 509587"/>
                  <a:gd name="connsiteX1" fmla="*/ 3361351 w 3551217"/>
                  <a:gd name="connsiteY1" fmla="*/ 117477 h 509587"/>
                  <a:gd name="connsiteX2" fmla="*/ 3409949 w 3551217"/>
                  <a:gd name="connsiteY2" fmla="*/ 166075 h 509587"/>
                  <a:gd name="connsiteX3" fmla="*/ 3458547 w 3551217"/>
                  <a:gd name="connsiteY3" fmla="*/ 117477 h 509587"/>
                  <a:gd name="connsiteX4" fmla="*/ 3409949 w 3551217"/>
                  <a:gd name="connsiteY4" fmla="*/ 68879 h 509587"/>
                  <a:gd name="connsiteX5" fmla="*/ 84933 w 3551217"/>
                  <a:gd name="connsiteY5" fmla="*/ 0 h 509587"/>
                  <a:gd name="connsiteX6" fmla="*/ 3466284 w 3551217"/>
                  <a:gd name="connsiteY6" fmla="*/ 0 h 509587"/>
                  <a:gd name="connsiteX7" fmla="*/ 3551217 w 3551217"/>
                  <a:gd name="connsiteY7" fmla="*/ 84933 h 509587"/>
                  <a:gd name="connsiteX8" fmla="*/ 3551217 w 3551217"/>
                  <a:gd name="connsiteY8" fmla="*/ 509587 h 509587"/>
                  <a:gd name="connsiteX9" fmla="*/ 0 w 3551217"/>
                  <a:gd name="connsiteY9" fmla="*/ 509587 h 509587"/>
                  <a:gd name="connsiteX10" fmla="*/ 0 w 3551217"/>
                  <a:gd name="connsiteY10" fmla="*/ 84933 h 509587"/>
                  <a:gd name="connsiteX11" fmla="*/ 84933 w 3551217"/>
                  <a:gd name="connsiteY11" fmla="*/ 0 h 509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51217" h="509587">
                    <a:moveTo>
                      <a:pt x="3409949" y="68879"/>
                    </a:moveTo>
                    <a:cubicBezTo>
                      <a:pt x="3383109" y="68879"/>
                      <a:pt x="3361351" y="90637"/>
                      <a:pt x="3361351" y="117477"/>
                    </a:cubicBezTo>
                    <a:cubicBezTo>
                      <a:pt x="3361351" y="144317"/>
                      <a:pt x="3383109" y="166075"/>
                      <a:pt x="3409949" y="166075"/>
                    </a:cubicBezTo>
                    <a:cubicBezTo>
                      <a:pt x="3436789" y="166075"/>
                      <a:pt x="3458547" y="144317"/>
                      <a:pt x="3458547" y="117477"/>
                    </a:cubicBezTo>
                    <a:cubicBezTo>
                      <a:pt x="3458547" y="90637"/>
                      <a:pt x="3436789" y="68879"/>
                      <a:pt x="3409949" y="68879"/>
                    </a:cubicBezTo>
                    <a:close/>
                    <a:moveTo>
                      <a:pt x="84933" y="0"/>
                    </a:moveTo>
                    <a:lnTo>
                      <a:pt x="3466284" y="0"/>
                    </a:lnTo>
                    <a:cubicBezTo>
                      <a:pt x="3513191" y="0"/>
                      <a:pt x="3551217" y="38026"/>
                      <a:pt x="3551217" y="84933"/>
                    </a:cubicBezTo>
                    <a:lnTo>
                      <a:pt x="3551217" y="509587"/>
                    </a:lnTo>
                    <a:lnTo>
                      <a:pt x="0" y="509587"/>
                    </a:lnTo>
                    <a:lnTo>
                      <a:pt x="0" y="84933"/>
                    </a:lnTo>
                    <a:cubicBezTo>
                      <a:pt x="0" y="38026"/>
                      <a:pt x="38026" y="0"/>
                      <a:pt x="8493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256032" sx="101000" sy="101000" algn="ctr" rotWithShape="0">
                  <a:schemeClr val="accent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87782" tIns="43891" rIns="87782" bIns="43891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endParaRPr kumimoji="0" lang="zh-CN" altLang="en-US" sz="173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31" name="Title-3"/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921469" y="1893605"/>
                <a:ext cx="2013770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>
                <a:defPPr>
                  <a:defRPr lang="zh-CN"/>
                </a:defPPr>
                <a:lvl1pPr algn="ctr">
                  <a:defRPr sz="2400" b="1">
                    <a:gradFill flip="none" rotWithShape="1">
                      <a:gsLst>
                        <a:gs pos="0">
                          <a:schemeClr val="accent1">
                            <a:lumMod val="90000"/>
                            <a:lumOff val="10000"/>
                          </a:schemeClr>
                        </a:gs>
                        <a:gs pos="80000">
                          <a:schemeClr val="accent1">
                            <a:lumMod val="9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defRPr>
                </a:lvl1pPr>
              </a:lstStyle>
              <a:p>
                <a:pPr algn="l"/>
                <a:r>
                  <a:rPr lang="en-US" altLang="zh-CN" sz="1800" dirty="0">
                    <a:latin typeface="+mn-ea"/>
                    <a:cs typeface="+mn-ea"/>
                    <a:sym typeface="+mn-lt"/>
                  </a:rPr>
                  <a:t>LLM</a:t>
                </a:r>
                <a:endParaRPr lang="zh-CN" altLang="en-US" sz="1800" dirty="0"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32" name="Body-3"/>
              <p:cNvSpPr txBox="1"/>
              <p:nvPr>
                <p:custDataLst>
                  <p:tags r:id="rId15"/>
                </p:custDataLst>
              </p:nvPr>
            </p:nvSpPr>
            <p:spPr>
              <a:xfrm>
                <a:off x="921468" y="2409574"/>
                <a:ext cx="2695041" cy="1025306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Pre-training</a:t>
                </a:r>
                <a:endPara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latin typeface="+mn-ea"/>
                    <a:cs typeface="+mn-ea"/>
                    <a:sym typeface="+mn-lt"/>
                  </a:rPr>
                  <a:t>Fine-Tuning</a:t>
                </a:r>
                <a:endParaRPr lang="en-US" altLang="zh-CN" sz="1400" dirty="0">
                  <a:solidFill>
                    <a:prstClr val="white"/>
                  </a:solidFill>
                  <a:latin typeface="+mn-ea"/>
                  <a:cs typeface="+mn-ea"/>
                  <a:sym typeface="+mn-lt"/>
                </a:endParaRPr>
              </a:p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Inference, RAG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33" name="Index-3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2950563" y="1893605"/>
                <a:ext cx="553285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r>
                  <a:rPr kumimoji="0" lang="en-US" altLang="zh-CN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03</a:t>
                </a:r>
                <a:endParaRPr kumimoji="0" lang="zh-CN" altLang="en-US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cxnSp>
            <p:nvCxnSpPr>
              <p:cNvPr id="34" name="3"/>
              <p:cNvCxnSpPr/>
              <p:nvPr/>
            </p:nvCxnSpPr>
            <p:spPr>
              <a:xfrm>
                <a:off x="2066683" y="2076423"/>
                <a:ext cx="910974" cy="2"/>
              </a:xfrm>
              <a:prstGeom prst="line">
                <a:avLst/>
              </a:prstGeom>
              <a:ln w="6096"/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组合 4"/>
            <p:cNvGrpSpPr/>
            <p:nvPr/>
          </p:nvGrpSpPr>
          <p:grpSpPr>
            <a:xfrm>
              <a:off x="855845" y="3859893"/>
              <a:ext cx="2957822" cy="1821379"/>
              <a:chOff x="658687" y="1840285"/>
              <a:chExt cx="2957822" cy="1821379"/>
            </a:xfrm>
          </p:grpSpPr>
          <p:sp>
            <p:nvSpPr>
              <p:cNvPr id="23" name="4"/>
              <p:cNvSpPr/>
              <p:nvPr>
                <p:custDataLst>
                  <p:tags r:id="rId17"/>
                </p:custDataLst>
              </p:nvPr>
            </p:nvSpPr>
            <p:spPr>
              <a:xfrm>
                <a:off x="658687" y="1840286"/>
                <a:ext cx="2854122" cy="1821378"/>
              </a:xfrm>
              <a:prstGeom prst="roundRect">
                <a:avLst>
                  <a:gd name="adj" fmla="val 5374"/>
                </a:avLst>
              </a:prstGeom>
              <a:gradFill>
                <a:gsLst>
                  <a:gs pos="0">
                    <a:schemeClr val="accent1">
                      <a:lumMod val="70000"/>
                      <a:lumOff val="30000"/>
                    </a:schemeClr>
                  </a:gs>
                  <a:gs pos="80000">
                    <a:schemeClr val="accent1">
                      <a:lumMod val="90000"/>
                    </a:schemeClr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  <a:effectLst>
                <a:outerShdw blurRad="304800" dist="60960" dir="2699998" algn="tl" rotWithShape="0">
                  <a:schemeClr val="accent1"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87782" tIns="43891" rIns="87782" bIns="43891" rtlCol="0" anchor="ctr"/>
              <a:lstStyle/>
              <a:p>
                <a:pPr algn="ctr"/>
                <a:endParaRPr lang="zh-CN" altLang="en-US" sz="2305" b="1">
                  <a:solidFill>
                    <a:schemeClr val="bg1"/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24" name="4"/>
              <p:cNvSpPr/>
              <p:nvPr>
                <p:custDataLst>
                  <p:tags r:id="rId18"/>
                </p:custDataLst>
              </p:nvPr>
            </p:nvSpPr>
            <p:spPr>
              <a:xfrm>
                <a:off x="660401" y="1840285"/>
                <a:ext cx="2859844" cy="429583"/>
              </a:xfrm>
              <a:custGeom>
                <a:avLst/>
                <a:gdLst>
                  <a:gd name="connsiteX0" fmla="*/ 3409949 w 3551217"/>
                  <a:gd name="connsiteY0" fmla="*/ 68879 h 509587"/>
                  <a:gd name="connsiteX1" fmla="*/ 3361351 w 3551217"/>
                  <a:gd name="connsiteY1" fmla="*/ 117477 h 509587"/>
                  <a:gd name="connsiteX2" fmla="*/ 3409949 w 3551217"/>
                  <a:gd name="connsiteY2" fmla="*/ 166075 h 509587"/>
                  <a:gd name="connsiteX3" fmla="*/ 3458547 w 3551217"/>
                  <a:gd name="connsiteY3" fmla="*/ 117477 h 509587"/>
                  <a:gd name="connsiteX4" fmla="*/ 3409949 w 3551217"/>
                  <a:gd name="connsiteY4" fmla="*/ 68879 h 509587"/>
                  <a:gd name="connsiteX5" fmla="*/ 84933 w 3551217"/>
                  <a:gd name="connsiteY5" fmla="*/ 0 h 509587"/>
                  <a:gd name="connsiteX6" fmla="*/ 3466284 w 3551217"/>
                  <a:gd name="connsiteY6" fmla="*/ 0 h 509587"/>
                  <a:gd name="connsiteX7" fmla="*/ 3551217 w 3551217"/>
                  <a:gd name="connsiteY7" fmla="*/ 84933 h 509587"/>
                  <a:gd name="connsiteX8" fmla="*/ 3551217 w 3551217"/>
                  <a:gd name="connsiteY8" fmla="*/ 509587 h 509587"/>
                  <a:gd name="connsiteX9" fmla="*/ 0 w 3551217"/>
                  <a:gd name="connsiteY9" fmla="*/ 509587 h 509587"/>
                  <a:gd name="connsiteX10" fmla="*/ 0 w 3551217"/>
                  <a:gd name="connsiteY10" fmla="*/ 84933 h 509587"/>
                  <a:gd name="connsiteX11" fmla="*/ 84933 w 3551217"/>
                  <a:gd name="connsiteY11" fmla="*/ 0 h 509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51217" h="509587">
                    <a:moveTo>
                      <a:pt x="3409949" y="68879"/>
                    </a:moveTo>
                    <a:cubicBezTo>
                      <a:pt x="3383109" y="68879"/>
                      <a:pt x="3361351" y="90637"/>
                      <a:pt x="3361351" y="117477"/>
                    </a:cubicBezTo>
                    <a:cubicBezTo>
                      <a:pt x="3361351" y="144317"/>
                      <a:pt x="3383109" y="166075"/>
                      <a:pt x="3409949" y="166075"/>
                    </a:cubicBezTo>
                    <a:cubicBezTo>
                      <a:pt x="3436789" y="166075"/>
                      <a:pt x="3458547" y="144317"/>
                      <a:pt x="3458547" y="117477"/>
                    </a:cubicBezTo>
                    <a:cubicBezTo>
                      <a:pt x="3458547" y="90637"/>
                      <a:pt x="3436789" y="68879"/>
                      <a:pt x="3409949" y="68879"/>
                    </a:cubicBezTo>
                    <a:close/>
                    <a:moveTo>
                      <a:pt x="84933" y="0"/>
                    </a:moveTo>
                    <a:lnTo>
                      <a:pt x="3466284" y="0"/>
                    </a:lnTo>
                    <a:cubicBezTo>
                      <a:pt x="3513191" y="0"/>
                      <a:pt x="3551217" y="38026"/>
                      <a:pt x="3551217" y="84933"/>
                    </a:cubicBezTo>
                    <a:lnTo>
                      <a:pt x="3551217" y="509587"/>
                    </a:lnTo>
                    <a:lnTo>
                      <a:pt x="0" y="509587"/>
                    </a:lnTo>
                    <a:lnTo>
                      <a:pt x="0" y="84933"/>
                    </a:lnTo>
                    <a:cubicBezTo>
                      <a:pt x="0" y="38026"/>
                      <a:pt x="38026" y="0"/>
                      <a:pt x="8493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256032" sx="101000" sy="101000" algn="ctr" rotWithShape="0">
                  <a:schemeClr val="accent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87782" tIns="43891" rIns="87782" bIns="43891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endParaRPr kumimoji="0" lang="zh-CN" altLang="en-US" sz="173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25" name="Title-4"/>
              <p:cNvSpPr txBox="1"/>
              <p:nvPr>
                <p:custDataLst>
                  <p:tags r:id="rId19"/>
                </p:custDataLst>
              </p:nvPr>
            </p:nvSpPr>
            <p:spPr>
              <a:xfrm>
                <a:off x="921469" y="1893605"/>
                <a:ext cx="2013770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>
                <a:defPPr>
                  <a:defRPr lang="zh-CN"/>
                </a:defPPr>
                <a:lvl1pPr algn="ctr">
                  <a:defRPr sz="2400" b="1">
                    <a:gradFill flip="none" rotWithShape="1">
                      <a:gsLst>
                        <a:gs pos="0">
                          <a:schemeClr val="accent1">
                            <a:lumMod val="90000"/>
                            <a:lumOff val="10000"/>
                          </a:schemeClr>
                        </a:gs>
                        <a:gs pos="80000">
                          <a:schemeClr val="accent1">
                            <a:lumMod val="9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defRPr>
                </a:lvl1pPr>
              </a:lstStyle>
              <a:p>
                <a:pPr algn="l"/>
                <a:r>
                  <a:rPr lang="en-US" altLang="zh-CN" sz="1800" dirty="0">
                    <a:latin typeface="+mn-ea"/>
                    <a:cs typeface="+mn-ea"/>
                    <a:sym typeface="+mn-lt"/>
                  </a:rPr>
                  <a:t>Backend</a:t>
                </a:r>
                <a:endParaRPr lang="zh-CN" altLang="en-US" sz="1800" dirty="0"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26" name="Body-4"/>
              <p:cNvSpPr txBox="1"/>
              <p:nvPr>
                <p:custDataLst>
                  <p:tags r:id="rId20"/>
                </p:custDataLst>
              </p:nvPr>
            </p:nvSpPr>
            <p:spPr>
              <a:xfrm>
                <a:off x="921468" y="2409574"/>
                <a:ext cx="2695041" cy="1025306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Spring Boot, Spring MVC</a:t>
                </a:r>
                <a:endPara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latin typeface="+mn-ea"/>
                    <a:cs typeface="+mn-ea"/>
                    <a:sym typeface="+mn-lt"/>
                  </a:rPr>
                  <a:t>Django, Flask, </a:t>
                </a:r>
                <a:r>
                  <a:rPr lang="en-US" altLang="zh-CN" sz="1400" dirty="0" err="1">
                    <a:solidFill>
                      <a:prstClr val="white"/>
                    </a:solidFill>
                    <a:latin typeface="+mn-ea"/>
                    <a:cs typeface="+mn-ea"/>
                    <a:sym typeface="+mn-lt"/>
                  </a:rPr>
                  <a:t>FastApi</a:t>
                </a:r>
                <a:endParaRPr lang="en-US" altLang="zh-CN" sz="1400" dirty="0">
                  <a:solidFill>
                    <a:prstClr val="white"/>
                  </a:solidFill>
                  <a:latin typeface="+mn-ea"/>
                  <a:cs typeface="+mn-ea"/>
                  <a:sym typeface="+mn-lt"/>
                </a:endParaRPr>
              </a:p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27" name="Index-4"/>
              <p:cNvSpPr txBox="1"/>
              <p:nvPr>
                <p:custDataLst>
                  <p:tags r:id="rId21"/>
                </p:custDataLst>
              </p:nvPr>
            </p:nvSpPr>
            <p:spPr>
              <a:xfrm>
                <a:off x="2950563" y="1893605"/>
                <a:ext cx="553285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r>
                  <a:rPr kumimoji="0" lang="en-US" altLang="zh-CN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04</a:t>
                </a:r>
                <a:endParaRPr kumimoji="0" lang="zh-CN" altLang="en-US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cxnSp>
            <p:nvCxnSpPr>
              <p:cNvPr id="28" name="4"/>
              <p:cNvCxnSpPr/>
              <p:nvPr/>
            </p:nvCxnSpPr>
            <p:spPr>
              <a:xfrm>
                <a:off x="2066683" y="2076423"/>
                <a:ext cx="910974" cy="2"/>
              </a:xfrm>
              <a:prstGeom prst="line">
                <a:avLst/>
              </a:prstGeom>
              <a:ln w="6096"/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5"/>
            <p:cNvGrpSpPr/>
            <p:nvPr/>
          </p:nvGrpSpPr>
          <p:grpSpPr>
            <a:xfrm>
              <a:off x="4583421" y="3859893"/>
              <a:ext cx="2957822" cy="1821379"/>
              <a:chOff x="658687" y="1840285"/>
              <a:chExt cx="2957822" cy="1821379"/>
            </a:xfrm>
          </p:grpSpPr>
          <p:sp>
            <p:nvSpPr>
              <p:cNvPr id="17" name="5"/>
              <p:cNvSpPr/>
              <p:nvPr>
                <p:custDataLst>
                  <p:tags r:id="rId22"/>
                </p:custDataLst>
              </p:nvPr>
            </p:nvSpPr>
            <p:spPr>
              <a:xfrm>
                <a:off x="658687" y="1840286"/>
                <a:ext cx="2854122" cy="1821378"/>
              </a:xfrm>
              <a:prstGeom prst="roundRect">
                <a:avLst>
                  <a:gd name="adj" fmla="val 5374"/>
                </a:avLst>
              </a:prstGeom>
              <a:gradFill>
                <a:gsLst>
                  <a:gs pos="0">
                    <a:schemeClr val="accent1">
                      <a:lumMod val="70000"/>
                      <a:lumOff val="30000"/>
                    </a:schemeClr>
                  </a:gs>
                  <a:gs pos="80000">
                    <a:schemeClr val="accent1">
                      <a:lumMod val="90000"/>
                    </a:schemeClr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  <a:effectLst>
                <a:outerShdw blurRad="304800" dist="60960" dir="2699998" algn="tl" rotWithShape="0">
                  <a:schemeClr val="accent1"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87782" tIns="43891" rIns="87782" bIns="43891" rtlCol="0" anchor="ctr"/>
              <a:lstStyle/>
              <a:p>
                <a:pPr algn="ctr"/>
                <a:endParaRPr lang="zh-CN" altLang="en-US" sz="2305" b="1">
                  <a:solidFill>
                    <a:schemeClr val="bg1"/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18" name="5"/>
              <p:cNvSpPr/>
              <p:nvPr>
                <p:custDataLst>
                  <p:tags r:id="rId23"/>
                </p:custDataLst>
              </p:nvPr>
            </p:nvSpPr>
            <p:spPr>
              <a:xfrm>
                <a:off x="660401" y="1840285"/>
                <a:ext cx="2859844" cy="429583"/>
              </a:xfrm>
              <a:custGeom>
                <a:avLst/>
                <a:gdLst>
                  <a:gd name="connsiteX0" fmla="*/ 3409949 w 3551217"/>
                  <a:gd name="connsiteY0" fmla="*/ 68879 h 509587"/>
                  <a:gd name="connsiteX1" fmla="*/ 3361351 w 3551217"/>
                  <a:gd name="connsiteY1" fmla="*/ 117477 h 509587"/>
                  <a:gd name="connsiteX2" fmla="*/ 3409949 w 3551217"/>
                  <a:gd name="connsiteY2" fmla="*/ 166075 h 509587"/>
                  <a:gd name="connsiteX3" fmla="*/ 3458547 w 3551217"/>
                  <a:gd name="connsiteY3" fmla="*/ 117477 h 509587"/>
                  <a:gd name="connsiteX4" fmla="*/ 3409949 w 3551217"/>
                  <a:gd name="connsiteY4" fmla="*/ 68879 h 509587"/>
                  <a:gd name="connsiteX5" fmla="*/ 84933 w 3551217"/>
                  <a:gd name="connsiteY5" fmla="*/ 0 h 509587"/>
                  <a:gd name="connsiteX6" fmla="*/ 3466284 w 3551217"/>
                  <a:gd name="connsiteY6" fmla="*/ 0 h 509587"/>
                  <a:gd name="connsiteX7" fmla="*/ 3551217 w 3551217"/>
                  <a:gd name="connsiteY7" fmla="*/ 84933 h 509587"/>
                  <a:gd name="connsiteX8" fmla="*/ 3551217 w 3551217"/>
                  <a:gd name="connsiteY8" fmla="*/ 509587 h 509587"/>
                  <a:gd name="connsiteX9" fmla="*/ 0 w 3551217"/>
                  <a:gd name="connsiteY9" fmla="*/ 509587 h 509587"/>
                  <a:gd name="connsiteX10" fmla="*/ 0 w 3551217"/>
                  <a:gd name="connsiteY10" fmla="*/ 84933 h 509587"/>
                  <a:gd name="connsiteX11" fmla="*/ 84933 w 3551217"/>
                  <a:gd name="connsiteY11" fmla="*/ 0 h 509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51217" h="509587">
                    <a:moveTo>
                      <a:pt x="3409949" y="68879"/>
                    </a:moveTo>
                    <a:cubicBezTo>
                      <a:pt x="3383109" y="68879"/>
                      <a:pt x="3361351" y="90637"/>
                      <a:pt x="3361351" y="117477"/>
                    </a:cubicBezTo>
                    <a:cubicBezTo>
                      <a:pt x="3361351" y="144317"/>
                      <a:pt x="3383109" y="166075"/>
                      <a:pt x="3409949" y="166075"/>
                    </a:cubicBezTo>
                    <a:cubicBezTo>
                      <a:pt x="3436789" y="166075"/>
                      <a:pt x="3458547" y="144317"/>
                      <a:pt x="3458547" y="117477"/>
                    </a:cubicBezTo>
                    <a:cubicBezTo>
                      <a:pt x="3458547" y="90637"/>
                      <a:pt x="3436789" y="68879"/>
                      <a:pt x="3409949" y="68879"/>
                    </a:cubicBezTo>
                    <a:close/>
                    <a:moveTo>
                      <a:pt x="84933" y="0"/>
                    </a:moveTo>
                    <a:lnTo>
                      <a:pt x="3466284" y="0"/>
                    </a:lnTo>
                    <a:cubicBezTo>
                      <a:pt x="3513191" y="0"/>
                      <a:pt x="3551217" y="38026"/>
                      <a:pt x="3551217" y="84933"/>
                    </a:cubicBezTo>
                    <a:lnTo>
                      <a:pt x="3551217" y="509587"/>
                    </a:lnTo>
                    <a:lnTo>
                      <a:pt x="0" y="509587"/>
                    </a:lnTo>
                    <a:lnTo>
                      <a:pt x="0" y="84933"/>
                    </a:lnTo>
                    <a:cubicBezTo>
                      <a:pt x="0" y="38026"/>
                      <a:pt x="38026" y="0"/>
                      <a:pt x="8493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256032" sx="101000" sy="101000" algn="ctr" rotWithShape="0">
                  <a:schemeClr val="accent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87782" tIns="43891" rIns="87782" bIns="43891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endParaRPr kumimoji="0" lang="zh-CN" altLang="en-US" sz="173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19" name="Title-5"/>
              <p:cNvSpPr txBox="1"/>
              <p:nvPr>
                <p:custDataLst>
                  <p:tags r:id="rId24"/>
                </p:custDataLst>
              </p:nvPr>
            </p:nvSpPr>
            <p:spPr>
              <a:xfrm>
                <a:off x="921469" y="1893605"/>
                <a:ext cx="2013770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>
                <a:defPPr>
                  <a:defRPr lang="zh-CN"/>
                </a:defPPr>
                <a:lvl1pPr algn="ctr">
                  <a:defRPr sz="2400" b="1">
                    <a:gradFill flip="none" rotWithShape="1">
                      <a:gsLst>
                        <a:gs pos="0">
                          <a:schemeClr val="accent1">
                            <a:lumMod val="90000"/>
                            <a:lumOff val="10000"/>
                          </a:schemeClr>
                        </a:gs>
                        <a:gs pos="80000">
                          <a:schemeClr val="accent1">
                            <a:lumMod val="9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defRPr>
                </a:lvl1pPr>
              </a:lstStyle>
              <a:p>
                <a:pPr algn="l"/>
                <a:r>
                  <a:rPr lang="en-US" altLang="zh-CN" sz="1800" dirty="0">
                    <a:latin typeface="+mn-ea"/>
                    <a:cs typeface="+mn-ea"/>
                    <a:sym typeface="+mn-lt"/>
                  </a:rPr>
                  <a:t>Others</a:t>
                </a:r>
                <a:endParaRPr lang="zh-CN" altLang="en-US" sz="1800" dirty="0"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20" name="Body-5"/>
              <p:cNvSpPr txBox="1"/>
              <p:nvPr>
                <p:custDataLst>
                  <p:tags r:id="rId25"/>
                </p:custDataLst>
              </p:nvPr>
            </p:nvSpPr>
            <p:spPr>
              <a:xfrm>
                <a:off x="921468" y="2409574"/>
                <a:ext cx="2695041" cy="1025306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Docker</a:t>
                </a:r>
                <a:endPara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latin typeface="+mn-ea"/>
                    <a:cs typeface="+mn-ea"/>
                    <a:sym typeface="+mn-lt"/>
                  </a:rPr>
                  <a:t>Kubernetes</a:t>
                </a:r>
                <a:endParaRPr lang="en-US" altLang="zh-CN" sz="1400" dirty="0">
                  <a:solidFill>
                    <a:prstClr val="white"/>
                  </a:solidFill>
                  <a:latin typeface="+mn-ea"/>
                  <a:cs typeface="+mn-ea"/>
                  <a:sym typeface="+mn-lt"/>
                </a:endParaRPr>
              </a:p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Cloud Production</a:t>
                </a:r>
                <a:endPara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21" name="Index-5"/>
              <p:cNvSpPr txBox="1"/>
              <p:nvPr>
                <p:custDataLst>
                  <p:tags r:id="rId26"/>
                </p:custDataLst>
              </p:nvPr>
            </p:nvSpPr>
            <p:spPr>
              <a:xfrm>
                <a:off x="2950563" y="1893605"/>
                <a:ext cx="553285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r>
                  <a:rPr kumimoji="0" lang="en-US" altLang="zh-CN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05</a:t>
                </a:r>
                <a:endParaRPr kumimoji="0" lang="zh-CN" altLang="en-US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cxnSp>
            <p:nvCxnSpPr>
              <p:cNvPr id="22" name="5"/>
              <p:cNvCxnSpPr/>
              <p:nvPr/>
            </p:nvCxnSpPr>
            <p:spPr>
              <a:xfrm>
                <a:off x="2066683" y="2076423"/>
                <a:ext cx="910974" cy="2"/>
              </a:xfrm>
              <a:prstGeom prst="line">
                <a:avLst/>
              </a:prstGeom>
              <a:ln w="6096"/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组合 6"/>
            <p:cNvGrpSpPr/>
            <p:nvPr/>
          </p:nvGrpSpPr>
          <p:grpSpPr>
            <a:xfrm>
              <a:off x="8310996" y="3859893"/>
              <a:ext cx="2957822" cy="1821379"/>
              <a:chOff x="658687" y="1840285"/>
              <a:chExt cx="2957822" cy="1821379"/>
            </a:xfrm>
          </p:grpSpPr>
          <p:sp>
            <p:nvSpPr>
              <p:cNvPr id="11" name="6"/>
              <p:cNvSpPr/>
              <p:nvPr>
                <p:custDataLst>
                  <p:tags r:id="rId27"/>
                </p:custDataLst>
              </p:nvPr>
            </p:nvSpPr>
            <p:spPr>
              <a:xfrm>
                <a:off x="658687" y="1840286"/>
                <a:ext cx="2854122" cy="1821378"/>
              </a:xfrm>
              <a:prstGeom prst="roundRect">
                <a:avLst>
                  <a:gd name="adj" fmla="val 5374"/>
                </a:avLst>
              </a:prstGeom>
              <a:gradFill>
                <a:gsLst>
                  <a:gs pos="0">
                    <a:schemeClr val="accent1">
                      <a:lumMod val="70000"/>
                      <a:lumOff val="30000"/>
                    </a:schemeClr>
                  </a:gs>
                  <a:gs pos="80000">
                    <a:schemeClr val="accent1">
                      <a:lumMod val="90000"/>
                    </a:schemeClr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  <a:effectLst>
                <a:outerShdw blurRad="304800" dist="60960" dir="2699998" algn="tl" rotWithShape="0">
                  <a:schemeClr val="accent1"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87782" tIns="43891" rIns="87782" bIns="43891" rtlCol="0" anchor="ctr"/>
              <a:lstStyle/>
              <a:p>
                <a:pPr algn="ctr"/>
                <a:endParaRPr lang="zh-CN" altLang="en-US" sz="2305" b="1">
                  <a:solidFill>
                    <a:schemeClr val="bg1"/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12" name="6"/>
              <p:cNvSpPr/>
              <p:nvPr>
                <p:custDataLst>
                  <p:tags r:id="rId28"/>
                </p:custDataLst>
              </p:nvPr>
            </p:nvSpPr>
            <p:spPr>
              <a:xfrm>
                <a:off x="660401" y="1840285"/>
                <a:ext cx="2859844" cy="429583"/>
              </a:xfrm>
              <a:custGeom>
                <a:avLst/>
                <a:gdLst>
                  <a:gd name="connsiteX0" fmla="*/ 3409949 w 3551217"/>
                  <a:gd name="connsiteY0" fmla="*/ 68879 h 509587"/>
                  <a:gd name="connsiteX1" fmla="*/ 3361351 w 3551217"/>
                  <a:gd name="connsiteY1" fmla="*/ 117477 h 509587"/>
                  <a:gd name="connsiteX2" fmla="*/ 3409949 w 3551217"/>
                  <a:gd name="connsiteY2" fmla="*/ 166075 h 509587"/>
                  <a:gd name="connsiteX3" fmla="*/ 3458547 w 3551217"/>
                  <a:gd name="connsiteY3" fmla="*/ 117477 h 509587"/>
                  <a:gd name="connsiteX4" fmla="*/ 3409949 w 3551217"/>
                  <a:gd name="connsiteY4" fmla="*/ 68879 h 509587"/>
                  <a:gd name="connsiteX5" fmla="*/ 84933 w 3551217"/>
                  <a:gd name="connsiteY5" fmla="*/ 0 h 509587"/>
                  <a:gd name="connsiteX6" fmla="*/ 3466284 w 3551217"/>
                  <a:gd name="connsiteY6" fmla="*/ 0 h 509587"/>
                  <a:gd name="connsiteX7" fmla="*/ 3551217 w 3551217"/>
                  <a:gd name="connsiteY7" fmla="*/ 84933 h 509587"/>
                  <a:gd name="connsiteX8" fmla="*/ 3551217 w 3551217"/>
                  <a:gd name="connsiteY8" fmla="*/ 509587 h 509587"/>
                  <a:gd name="connsiteX9" fmla="*/ 0 w 3551217"/>
                  <a:gd name="connsiteY9" fmla="*/ 509587 h 509587"/>
                  <a:gd name="connsiteX10" fmla="*/ 0 w 3551217"/>
                  <a:gd name="connsiteY10" fmla="*/ 84933 h 509587"/>
                  <a:gd name="connsiteX11" fmla="*/ 84933 w 3551217"/>
                  <a:gd name="connsiteY11" fmla="*/ 0 h 509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51217" h="509587">
                    <a:moveTo>
                      <a:pt x="3409949" y="68879"/>
                    </a:moveTo>
                    <a:cubicBezTo>
                      <a:pt x="3383109" y="68879"/>
                      <a:pt x="3361351" y="90637"/>
                      <a:pt x="3361351" y="117477"/>
                    </a:cubicBezTo>
                    <a:cubicBezTo>
                      <a:pt x="3361351" y="144317"/>
                      <a:pt x="3383109" y="166075"/>
                      <a:pt x="3409949" y="166075"/>
                    </a:cubicBezTo>
                    <a:cubicBezTo>
                      <a:pt x="3436789" y="166075"/>
                      <a:pt x="3458547" y="144317"/>
                      <a:pt x="3458547" y="117477"/>
                    </a:cubicBezTo>
                    <a:cubicBezTo>
                      <a:pt x="3458547" y="90637"/>
                      <a:pt x="3436789" y="68879"/>
                      <a:pt x="3409949" y="68879"/>
                    </a:cubicBezTo>
                    <a:close/>
                    <a:moveTo>
                      <a:pt x="84933" y="0"/>
                    </a:moveTo>
                    <a:lnTo>
                      <a:pt x="3466284" y="0"/>
                    </a:lnTo>
                    <a:cubicBezTo>
                      <a:pt x="3513191" y="0"/>
                      <a:pt x="3551217" y="38026"/>
                      <a:pt x="3551217" y="84933"/>
                    </a:cubicBezTo>
                    <a:lnTo>
                      <a:pt x="3551217" y="509587"/>
                    </a:lnTo>
                    <a:lnTo>
                      <a:pt x="0" y="509587"/>
                    </a:lnTo>
                    <a:lnTo>
                      <a:pt x="0" y="84933"/>
                    </a:lnTo>
                    <a:cubicBezTo>
                      <a:pt x="0" y="38026"/>
                      <a:pt x="38026" y="0"/>
                      <a:pt x="8493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256032" sx="101000" sy="101000" algn="ctr" rotWithShape="0">
                  <a:schemeClr val="accent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87782" tIns="43891" rIns="87782" bIns="43891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endParaRPr kumimoji="0" lang="zh-CN" altLang="en-US" sz="173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13" name="Title-6"/>
              <p:cNvSpPr txBox="1"/>
              <p:nvPr>
                <p:custDataLst>
                  <p:tags r:id="rId29"/>
                </p:custDataLst>
              </p:nvPr>
            </p:nvSpPr>
            <p:spPr>
              <a:xfrm>
                <a:off x="833093" y="1889197"/>
                <a:ext cx="2013770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>
                <a:defPPr>
                  <a:defRPr lang="zh-CN"/>
                </a:defPPr>
                <a:lvl1pPr algn="ctr">
                  <a:defRPr sz="2400" b="1">
                    <a:gradFill flip="none" rotWithShape="1">
                      <a:gsLst>
                        <a:gs pos="0">
                          <a:schemeClr val="accent1">
                            <a:lumMod val="90000"/>
                            <a:lumOff val="10000"/>
                          </a:schemeClr>
                        </a:gs>
                        <a:gs pos="80000">
                          <a:schemeClr val="accent1">
                            <a:lumMod val="9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defRPr>
                </a:lvl1pPr>
              </a:lstStyle>
              <a:p>
                <a:pPr algn="l"/>
                <a:r>
                  <a:rPr lang="en-US" altLang="zh-CN" sz="1800" dirty="0">
                    <a:latin typeface="+mn-ea"/>
                    <a:cs typeface="+mn-ea"/>
                    <a:sym typeface="+mn-lt"/>
                  </a:rPr>
                  <a:t>Certificate</a:t>
                </a:r>
                <a:endParaRPr lang="zh-CN" altLang="en-US" sz="1800" dirty="0"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14" name="Body-6"/>
              <p:cNvSpPr txBox="1"/>
              <p:nvPr>
                <p:custDataLst>
                  <p:tags r:id="rId30"/>
                </p:custDataLst>
              </p:nvPr>
            </p:nvSpPr>
            <p:spPr>
              <a:xfrm>
                <a:off x="921468" y="2409574"/>
                <a:ext cx="2695041" cy="1025306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AWS Cloud Practitioner</a:t>
                </a:r>
                <a:endPara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Artificial Intelligence Engineer Senior - MIIT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15" name="Index-6"/>
              <p:cNvSpPr txBox="1"/>
              <p:nvPr>
                <p:custDataLst>
                  <p:tags r:id="rId31"/>
                </p:custDataLst>
              </p:nvPr>
            </p:nvSpPr>
            <p:spPr>
              <a:xfrm>
                <a:off x="2950563" y="1893605"/>
                <a:ext cx="553285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r>
                  <a:rPr kumimoji="0" lang="en-US" altLang="zh-CN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06</a:t>
                </a:r>
                <a:endParaRPr kumimoji="0" lang="zh-CN" altLang="en-US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cxnSp>
            <p:nvCxnSpPr>
              <p:cNvPr id="16" name="6"/>
              <p:cNvCxnSpPr/>
              <p:nvPr/>
            </p:nvCxnSpPr>
            <p:spPr>
              <a:xfrm>
                <a:off x="2066683" y="2076423"/>
                <a:ext cx="910974" cy="2"/>
              </a:xfrm>
              <a:prstGeom prst="line">
                <a:avLst/>
              </a:prstGeom>
              <a:ln w="6096"/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8219" y="190366"/>
            <a:ext cx="378180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pSp>
        <p:nvGrpSpPr>
          <p:cNvPr id="2" name="组合 1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989337" y="1395802"/>
            <a:ext cx="8748838" cy="4562708"/>
            <a:chOff x="2428940" y="1527577"/>
            <a:chExt cx="8748838" cy="4562708"/>
          </a:xfrm>
        </p:grpSpPr>
        <p:sp>
          <p:nvSpPr>
            <p:cNvPr id="29" name="0"/>
            <p:cNvSpPr/>
            <p:nvPr/>
          </p:nvSpPr>
          <p:spPr>
            <a:xfrm rot="16671718">
              <a:off x="2964064" y="1195589"/>
              <a:ext cx="4562708" cy="5226684"/>
            </a:xfrm>
            <a:custGeom>
              <a:avLst/>
              <a:gdLst>
                <a:gd name="connsiteX0" fmla="*/ 5226494 w 10452989"/>
                <a:gd name="connsiteY0" fmla="*/ 0 h 10452989"/>
                <a:gd name="connsiteX1" fmla="*/ 9788947 w 10452989"/>
                <a:gd name="connsiteY1" fmla="*/ 2676931 h 10452989"/>
                <a:gd name="connsiteX2" fmla="*/ 5226495 w 10452989"/>
                <a:gd name="connsiteY2" fmla="*/ 5226495 h 10452989"/>
                <a:gd name="connsiteX3" fmla="*/ 5226494 w 10452989"/>
                <a:gd name="connsiteY3" fmla="*/ 0 h 10452989"/>
                <a:gd name="connsiteX0-1" fmla="*/ 5226494 w 10452989"/>
                <a:gd name="connsiteY0-2" fmla="*/ 0 h 10452989"/>
                <a:gd name="connsiteX1-3" fmla="*/ 9788947 w 10452989"/>
                <a:gd name="connsiteY1-4" fmla="*/ 2676931 h 10452989"/>
                <a:gd name="connsiteX0-5" fmla="*/ 0 w 4562453"/>
                <a:gd name="connsiteY0-6" fmla="*/ 0 h 5226495"/>
                <a:gd name="connsiteX1-7" fmla="*/ 4562453 w 4562453"/>
                <a:gd name="connsiteY1-8" fmla="*/ 2676931 h 5226495"/>
                <a:gd name="connsiteX2-9" fmla="*/ 1 w 4562453"/>
                <a:gd name="connsiteY2-10" fmla="*/ 5226495 h 5226495"/>
                <a:gd name="connsiteX3-11" fmla="*/ 0 w 4562453"/>
                <a:gd name="connsiteY3-12" fmla="*/ 0 h 5226495"/>
                <a:gd name="connsiteX0-13" fmla="*/ 0 w 4562453"/>
                <a:gd name="connsiteY0-14" fmla="*/ 0 h 5226495"/>
                <a:gd name="connsiteX1-15" fmla="*/ 4562453 w 4562453"/>
                <a:gd name="connsiteY1-16" fmla="*/ 2676931 h 52264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</a:cxnLst>
              <a:rect l="l" t="t" r="r" b="b"/>
              <a:pathLst>
                <a:path w="4562453" h="5226495" stroke="0" extrusionOk="0">
                  <a:moveTo>
                    <a:pt x="0" y="0"/>
                  </a:moveTo>
                  <a:cubicBezTo>
                    <a:pt x="1893438" y="0"/>
                    <a:pt x="3708486" y="1014439"/>
                    <a:pt x="4562453" y="2676931"/>
                  </a:cubicBezTo>
                  <a:lnTo>
                    <a:pt x="1" y="5226495"/>
                  </a:lnTo>
                  <a:cubicBezTo>
                    <a:pt x="1" y="3484330"/>
                    <a:pt x="0" y="1742165"/>
                    <a:pt x="0" y="0"/>
                  </a:cubicBezTo>
                  <a:close/>
                </a:path>
                <a:path w="4562453" h="5226495" fill="none">
                  <a:moveTo>
                    <a:pt x="0" y="0"/>
                  </a:moveTo>
                  <a:cubicBezTo>
                    <a:pt x="1893438" y="0"/>
                    <a:pt x="3638805" y="1024060"/>
                    <a:pt x="4562453" y="2676931"/>
                  </a:cubicBezTo>
                </a:path>
              </a:pathLst>
            </a:custGeom>
            <a:ln>
              <a:gradFill flip="none" rotWithShape="1">
                <a:gsLst>
                  <a:gs pos="91608">
                    <a:schemeClr val="accent1">
                      <a:alpha val="16000"/>
                    </a:schemeClr>
                  </a:gs>
                  <a:gs pos="6294">
                    <a:schemeClr val="accent1">
                      <a:alpha val="18000"/>
                    </a:schemeClr>
                  </a:gs>
                  <a:gs pos="20000">
                    <a:schemeClr val="accent1"/>
                  </a:gs>
                  <a:gs pos="80000">
                    <a:schemeClr val="accent1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3338718" y="2107448"/>
              <a:ext cx="7839060" cy="1084894"/>
              <a:chOff x="3338718" y="2107448"/>
              <a:chExt cx="7839060" cy="1084894"/>
            </a:xfrm>
          </p:grpSpPr>
          <p:sp>
            <p:nvSpPr>
              <p:cNvPr id="22" name="Index-1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3338718" y="2328194"/>
                <a:ext cx="469900" cy="4000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accent1"/>
                    </a:solidFill>
                  </a:rPr>
                  <a:t>01</a:t>
                </a:r>
                <a:endParaRPr lang="en-US" altLang="zh-CN" sz="20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23" name="1"/>
              <p:cNvSpPr/>
              <p:nvPr/>
            </p:nvSpPr>
            <p:spPr>
              <a:xfrm>
                <a:off x="4005953" y="2466634"/>
                <a:ext cx="123825" cy="12382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1"/>
              <p:cNvSpPr/>
              <p:nvPr/>
            </p:nvSpPr>
            <p:spPr>
              <a:xfrm rot="13500000">
                <a:off x="4660001" y="2292316"/>
                <a:ext cx="471805" cy="471805"/>
              </a:xfrm>
              <a:prstGeom prst="teardrop">
                <a:avLst>
                  <a:gd name="adj" fmla="val 126895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1"/>
              <p:cNvSpPr/>
              <p:nvPr/>
            </p:nvSpPr>
            <p:spPr>
              <a:xfrm>
                <a:off x="4711452" y="2341780"/>
                <a:ext cx="367030" cy="3670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26" name="1" descr="原子 纯色填充"/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751139" y="2381467"/>
                <a:ext cx="287655" cy="287655"/>
              </a:xfrm>
              <a:prstGeom prst="rect">
                <a:avLst/>
              </a:prstGeom>
            </p:spPr>
          </p:pic>
          <p:sp>
            <p:nvSpPr>
              <p:cNvPr id="27" name="Title-1"/>
              <p:cNvSpPr/>
              <p:nvPr>
                <p:custDataLst>
                  <p:tags r:id="rId5"/>
                </p:custDataLst>
              </p:nvPr>
            </p:nvSpPr>
            <p:spPr>
              <a:xfrm>
                <a:off x="5378687" y="2107448"/>
                <a:ext cx="1340485" cy="39560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US" altLang="zh-CN" sz="1600" b="1" dirty="0"/>
                  <a:t>Paper</a:t>
                </a:r>
                <a:endParaRPr lang="zh-CN" altLang="en-US" sz="1600" b="1" dirty="0"/>
              </a:p>
            </p:txBody>
          </p:sp>
          <p:sp>
            <p:nvSpPr>
              <p:cNvPr id="28" name="Body-1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5312070" y="2669122"/>
                <a:ext cx="586570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i="1" dirty="0">
                    <a:solidFill>
                      <a:schemeClr val="bg1">
                        <a:lumMod val="50000"/>
                      </a:schemeClr>
                    </a:solidFill>
                  </a:rPr>
                  <a:t>Large Language Models in Intelligent Service System, Ticket Classification:</a:t>
                </a:r>
                <a:endParaRPr lang="en-US" altLang="zh-CN" sz="1400" i="1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r>
                  <a:rPr lang="en-US" altLang="zh-CN" sz="1400" i="1" dirty="0">
                    <a:solidFill>
                      <a:schemeClr val="bg1">
                        <a:lumMod val="50000"/>
                      </a:schemeClr>
                    </a:solidFill>
                  </a:rPr>
                  <a:t>Evaluation, Analysis and Distillation</a:t>
                </a:r>
                <a:endParaRPr lang="zh-CN" altLang="en-US" sz="1400" i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2428940" y="3581079"/>
              <a:ext cx="7339529" cy="1024139"/>
              <a:chOff x="2428940" y="3581079"/>
              <a:chExt cx="7339529" cy="1024139"/>
            </a:xfrm>
          </p:grpSpPr>
          <p:sp>
            <p:nvSpPr>
              <p:cNvPr id="15" name="Index-2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2428940" y="3762375"/>
                <a:ext cx="469900" cy="4000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accent2"/>
                    </a:solidFill>
                  </a:rPr>
                  <a:t>02</a:t>
                </a:r>
                <a:endParaRPr lang="en-US" altLang="zh-CN" sz="2000" b="1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6" name="2"/>
              <p:cNvSpPr/>
              <p:nvPr/>
            </p:nvSpPr>
            <p:spPr>
              <a:xfrm>
                <a:off x="2855735" y="3900487"/>
                <a:ext cx="123825" cy="12382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2"/>
              <p:cNvSpPr/>
              <p:nvPr/>
            </p:nvSpPr>
            <p:spPr>
              <a:xfrm rot="13500000">
                <a:off x="3436433" y="3726495"/>
                <a:ext cx="471805" cy="471805"/>
              </a:xfrm>
              <a:prstGeom prst="teardrop">
                <a:avLst>
                  <a:gd name="adj" fmla="val 126895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2"/>
              <p:cNvSpPr/>
              <p:nvPr/>
            </p:nvSpPr>
            <p:spPr>
              <a:xfrm>
                <a:off x="3482940" y="3778882"/>
                <a:ext cx="367030" cy="3670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Title-2"/>
              <p:cNvSpPr/>
              <p:nvPr>
                <p:custDataLst>
                  <p:tags r:id="rId8"/>
                </p:custDataLst>
              </p:nvPr>
            </p:nvSpPr>
            <p:spPr>
              <a:xfrm>
                <a:off x="4186682" y="3581079"/>
                <a:ext cx="1797983" cy="395605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US" altLang="zh-CN" sz="1600" b="1" dirty="0"/>
                  <a:t>Research Project</a:t>
                </a:r>
                <a:endParaRPr lang="zh-CN" altLang="en-US" sz="1600" b="1" dirty="0"/>
              </a:p>
            </p:txBody>
          </p:sp>
          <p:sp>
            <p:nvSpPr>
              <p:cNvPr id="20" name="Body-2"/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4136799" y="4081998"/>
                <a:ext cx="563167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i="1" dirty="0">
                    <a:solidFill>
                      <a:schemeClr val="bg1">
                        <a:lumMod val="50000"/>
                      </a:schemeClr>
                    </a:solidFill>
                  </a:rPr>
                  <a:t>Z3 Rule-Based Multi-Step Reasoning: DAG-Driven Dataset Generation</a:t>
                </a:r>
                <a:endParaRPr lang="en-US" altLang="zh-CN" sz="1400" i="1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r>
                  <a:rPr lang="en-US" altLang="zh-CN" sz="1400" i="1" dirty="0">
                    <a:solidFill>
                      <a:schemeClr val="bg1">
                        <a:lumMod val="50000"/>
                      </a:schemeClr>
                    </a:solidFill>
                  </a:rPr>
                  <a:t>With Variable and Semantic Constraints</a:t>
                </a:r>
                <a:endParaRPr lang="zh-CN" altLang="en-US" sz="1400" i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pic>
            <p:nvPicPr>
              <p:cNvPr id="21" name="2" descr="双星"/>
              <p:cNvPicPr>
                <a:picLocks noChangeAspect="1"/>
              </p:cNvPicPr>
              <p:nvPr/>
            </p:nvPicPr>
            <p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3550928" y="3817351"/>
                <a:ext cx="231054" cy="231054"/>
              </a:xfrm>
              <a:prstGeom prst="rect">
                <a:avLst/>
              </a:prstGeom>
            </p:spPr>
          </p:pic>
        </p:grpSp>
      </p:grpSp>
      <p:sp>
        <p:nvSpPr>
          <p:cNvPr id="181" name="灯片编号占位符 18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5112" y="2047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1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  <p:sp>
        <p:nvSpPr>
          <p:cNvPr id="33" name="Body-1"/>
          <p:cNvSpPr txBox="1"/>
          <p:nvPr>
            <p:custDataLst>
              <p:tags r:id="rId1"/>
            </p:custDataLst>
          </p:nvPr>
        </p:nvSpPr>
        <p:spPr>
          <a:xfrm>
            <a:off x="2393853" y="1053902"/>
            <a:ext cx="7404294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i="1" dirty="0"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Large Language Models in Intelligent Service System: Evaluation, Analysis and Distillation</a:t>
            </a:r>
            <a:endParaRPr lang="zh-CN" altLang="en-US" sz="1400" b="1" i="1" dirty="0"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52000" y="1483200"/>
            <a:ext cx="117504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we do?</a:t>
            </a:r>
            <a:endParaRPr lang="en-US" altLang="zh-CN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 multiple popular LLM on domain-specific task, </a:t>
            </a:r>
            <a:r>
              <a:rPr lang="en-US" altLang="zh-CN" sz="14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telecom ticket classification</a:t>
            </a:r>
            <a:endParaRPr lang="en-US" altLang="zh-CN" sz="1400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Conduct an eval pipeline integrates quantitative metrics and task-specific requirements</a:t>
            </a:r>
            <a:endParaRPr lang="en-US" altLang="zh-CN" sz="1400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different prompt strategies on industrial dataset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Ablation Study on different prompt strategies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Explore knowledge distillation and re-eval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we do this?</a:t>
            </a:r>
            <a:endParaRPr lang="en-US" altLang="zh-CN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Huge gap between academic &amp; industrial dataset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Rapid evolution of LLM capabilities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Clarifying LLMs in telecom customer service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b="1" i="1" dirty="0">
              <a:solidFill>
                <a:srgbClr val="FF0000"/>
              </a:solidFill>
            </a:endParaRPr>
          </a:p>
          <a:p>
            <a:r>
              <a:rPr lang="en-US" altLang="zh-CN" b="1" i="1" dirty="0">
                <a:solidFill>
                  <a:srgbClr val="FF0000"/>
                </a:solidFill>
              </a:rPr>
              <a:t>What we conclude</a:t>
            </a:r>
            <a:endParaRPr lang="en-US" altLang="zh-CN" b="1" i="1" dirty="0">
              <a:solidFill>
                <a:srgbClr val="FF0000"/>
              </a:solidFill>
            </a:endParaRPr>
          </a:p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LLM+zero-shot+plain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prompt </a:t>
            </a:r>
            <a:r>
              <a:rPr lang="en-US" altLang="zh-CN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doesn’t work</a:t>
            </a:r>
            <a:endParaRPr lang="en-US" altLang="zh-CN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Few-shot improves accuracy under limited samples, but still has limitation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Mutual Exclusion + Boundary Condition + Few-shot</a:t>
            </a:r>
            <a:r>
              <a:rPr lang="en-US" altLang="zh-CN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work!</a:t>
            </a:r>
            <a:endParaRPr lang="en-US" altLang="zh-CN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Distilling small-parameter LLM with few hundreds data surpasses ten billions LLM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1560" y="2460900"/>
            <a:ext cx="4662240" cy="29139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5112" y="2047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1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  <p:sp>
        <p:nvSpPr>
          <p:cNvPr id="33" name="Body-1"/>
          <p:cNvSpPr txBox="1"/>
          <p:nvPr>
            <p:custDataLst>
              <p:tags r:id="rId1"/>
            </p:custDataLst>
          </p:nvPr>
        </p:nvSpPr>
        <p:spPr>
          <a:xfrm>
            <a:off x="2393853" y="1053902"/>
            <a:ext cx="7404294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i="1" dirty="0"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Large Language Models in Intelligent Service System: Evaluation, Analysis and Distillation</a:t>
            </a:r>
            <a:endParaRPr lang="zh-CN" altLang="en-US" sz="1400" b="1" i="1" dirty="0"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60" y="1897528"/>
            <a:ext cx="5700432" cy="35627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202" y="1865513"/>
            <a:ext cx="5861598" cy="362648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8712" y="1903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1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075" y="942781"/>
            <a:ext cx="7715850" cy="497243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8712" y="1903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1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</a:fld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1214391" y="1182595"/>
            <a:ext cx="9988207" cy="4880486"/>
            <a:chOff x="1214391" y="1182595"/>
            <a:chExt cx="9988207" cy="4880486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14391" y="1182595"/>
              <a:ext cx="4353008" cy="2611805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9590" y="1182595"/>
              <a:ext cx="4353008" cy="2611805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49409" y="4080468"/>
              <a:ext cx="8292191" cy="198261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DATA_TYPE" val="OfficePlusSmartComponent"/>
  <p:tag name="OP_SCP_TAG_VERSION" val="1.0"/>
  <p:tag name="OP_SCP_CHANGE_COLOR" val="N"/>
  <p:tag name="OP_SCP_COMPONENT_TYPE" val="Relation"/>
  <p:tag name="OP_SCP_CONTENT_ID" val="MatlComponentContent-2404"/>
  <p:tag name="OP_SCP_COMPONENT_INFO" val="{&quot;title&quot;:&quot;渐变5项纯文本目录&quot;,&quot;description&quot;:&quot;渐变 5项&quot;,&quot;keywords&quot;:[&quot;渐变 5项&quot;],&quot;labels&quot;:[]}"/>
  <p:tag name="OP_SCP_GROUP_ID" val="2865f588-068b-3477-05aa-768cfd914060"/>
  <p:tag name="OP_SCP_ITEM_COUNT" val="5"/>
</p:tagLst>
</file>

<file path=ppt/tags/tag10.xml><?xml version="1.0" encoding="utf-8"?>
<p:tagLst xmlns:p="http://schemas.openxmlformats.org/presentationml/2006/main">
  <p:tag name="OP_SCP_SHAPE_TYPE" val="Title"/>
  <p:tag name="OP_SCP_ITEM_INDEX" val="5"/>
  <p:tag name="OP_SCP_DEFAULT_TEXT" val="添加标题"/>
</p:tagLst>
</file>

<file path=ppt/tags/tag11.xml><?xml version="1.0" encoding="utf-8"?>
<p:tagLst xmlns:p="http://schemas.openxmlformats.org/presentationml/2006/main">
  <p:tag name="OP_SCP_SHAPE_TYPE" val="Index"/>
  <p:tag name="OP_SCP_ITEM_INDEX" val="5"/>
  <p:tag name="OP_SCP_DEFAULT_TEXT" val="05"/>
</p:tagLst>
</file>

<file path=ppt/tags/tag12.xml><?xml version="1.0" encoding="utf-8"?>
<p:tagLst xmlns:p="http://schemas.openxmlformats.org/presentationml/2006/main">
  <p:tag name="DATA_TYPE" val="OfficePlusSmartComponent"/>
  <p:tag name="OP_SCP_TAG_VERSION" val="1.0"/>
  <p:tag name="OP_SCP_CHANGE_COLOR" val="N"/>
  <p:tag name="OP_SCP_COMPONENT_TYPE" val="Relation"/>
  <p:tag name="OP_SCP_CONTENT_ID" val="MatlComponentContent-1035"/>
  <p:tag name="OP_SCP_COMPONENT_INFO" val="{&quot;title&quot;:&quot;扁平5项流程PPT组件&quot;,&quot;description&quot;:&quot;扁平5项流程PPT组件：五项流程布局，适用于复杂流程展示，设计专业简约。&quot;,&quot;keywords&quot;:[&quot;扁平&quot;,&quot;5项&quot;,&quot;流程&quot;,&quot;PPT组件&quot;],&quot;labels&quot;:[]}"/>
  <p:tag name="OP_SCP_GROUP_ID" val="9415999c-4f3c-b8c6-1942-a2cd158066a5"/>
  <p:tag name="OP_SCP_ITEM_COUNT" val="5"/>
</p:tagLst>
</file>

<file path=ppt/tags/tag13.xml><?xml version="1.0" encoding="utf-8"?>
<p:tagLst xmlns:p="http://schemas.openxmlformats.org/presentationml/2006/main">
  <p:tag name="OP_SCP_ITEM_INDEX" val="1"/>
</p:tagLst>
</file>

<file path=ppt/tags/tag14.xml><?xml version="1.0" encoding="utf-8"?>
<p:tagLst xmlns:p="http://schemas.openxmlformats.org/presentationml/2006/main">
  <p:tag name="OP_SCP_ITEM_INDEX" val="1"/>
</p:tagLst>
</file>

<file path=ppt/tags/tag15.xml><?xml version="1.0" encoding="utf-8"?>
<p:tagLst xmlns:p="http://schemas.openxmlformats.org/presentationml/2006/main">
  <p:tag name="OP_SCP_ITEM_INDEX" val="1"/>
</p:tagLst>
</file>

<file path=ppt/tags/tag16.xml><?xml version="1.0" encoding="utf-8"?>
<p:tagLst xmlns:p="http://schemas.openxmlformats.org/presentationml/2006/main">
  <p:tag name="OP_SCP_SHAPE_TYPE" val="Index"/>
  <p:tag name="OP_SCP_ITEM_INDEX" val="1"/>
  <p:tag name="OP_SCP_DEFAULT_TEXT" val="Part 01"/>
</p:tagLst>
</file>

<file path=ppt/tags/tag17.xml><?xml version="1.0" encoding="utf-8"?>
<p:tagLst xmlns:p="http://schemas.openxmlformats.org/presentationml/2006/main">
  <p:tag name="OP_SCP_ITEM_INDEX" val="1"/>
</p:tagLst>
</file>

<file path=ppt/tags/tag18.xml><?xml version="1.0" encoding="utf-8"?>
<p:tagLst xmlns:p="http://schemas.openxmlformats.org/presentationml/2006/main">
  <p:tag name="OP_SCP_SHAPE_TYPE" val="Title"/>
  <p:tag name="OP_SCP_ITEM_INDEX" val="1"/>
  <p:tag name="OP_SCP_DEFAULT_TEXT" val="添加标题"/>
</p:tagLst>
</file>

<file path=ppt/tags/tag19.xml><?xml version="1.0" encoding="utf-8"?>
<p:tagLst xmlns:p="http://schemas.openxmlformats.org/presentationml/2006/main">
  <p:tag name="OP_SCP_ITEM_INDEX" val="2"/>
</p:tagLst>
</file>

<file path=ppt/tags/tag2.xml><?xml version="1.0" encoding="utf-8"?>
<p:tagLst xmlns:p="http://schemas.openxmlformats.org/presentationml/2006/main">
  <p:tag name="OP_SCP_SHAPE_TYPE" val="Title"/>
  <p:tag name="OP_SCP_ITEM_INDEX" val="1"/>
  <p:tag name="OP_SCP_DEFAULT_TEXT" val="添加标题"/>
</p:tagLst>
</file>

<file path=ppt/tags/tag20.xml><?xml version="1.0" encoding="utf-8"?>
<p:tagLst xmlns:p="http://schemas.openxmlformats.org/presentationml/2006/main">
  <p:tag name="OP_SCP_ITEM_INDEX" val="2"/>
</p:tagLst>
</file>

<file path=ppt/tags/tag21.xml><?xml version="1.0" encoding="utf-8"?>
<p:tagLst xmlns:p="http://schemas.openxmlformats.org/presentationml/2006/main">
  <p:tag name="OP_SCP_SHAPE_TYPE" val="Index"/>
  <p:tag name="OP_SCP_ITEM_INDEX" val="2"/>
  <p:tag name="OP_SCP_DEFAULT_TEXT" val="Part 02"/>
</p:tagLst>
</file>

<file path=ppt/tags/tag22.xml><?xml version="1.0" encoding="utf-8"?>
<p:tagLst xmlns:p="http://schemas.openxmlformats.org/presentationml/2006/main">
  <p:tag name="OP_SCP_ITEM_INDEX" val="2"/>
</p:tagLst>
</file>

<file path=ppt/tags/tag23.xml><?xml version="1.0" encoding="utf-8"?>
<p:tagLst xmlns:p="http://schemas.openxmlformats.org/presentationml/2006/main">
  <p:tag name="OP_SCP_SHAPE_TYPE" val="Title"/>
  <p:tag name="OP_SCP_ITEM_INDEX" val="2"/>
  <p:tag name="OP_SCP_DEFAULT_TEXT" val="添加标题"/>
</p:tagLst>
</file>

<file path=ppt/tags/tag24.xml><?xml version="1.0" encoding="utf-8"?>
<p:tagLst xmlns:p="http://schemas.openxmlformats.org/presentationml/2006/main">
  <p:tag name="OP_SCP_ITEM_INDEX" val="3"/>
</p:tagLst>
</file>

<file path=ppt/tags/tag25.xml><?xml version="1.0" encoding="utf-8"?>
<p:tagLst xmlns:p="http://schemas.openxmlformats.org/presentationml/2006/main">
  <p:tag name="OP_SCP_ITEM_INDEX" val="3"/>
</p:tagLst>
</file>

<file path=ppt/tags/tag26.xml><?xml version="1.0" encoding="utf-8"?>
<p:tagLst xmlns:p="http://schemas.openxmlformats.org/presentationml/2006/main">
  <p:tag name="OP_SCP_SHAPE_TYPE" val="Index"/>
  <p:tag name="OP_SCP_ITEM_INDEX" val="3"/>
  <p:tag name="OP_SCP_DEFAULT_TEXT" val="Part 03"/>
</p:tagLst>
</file>

<file path=ppt/tags/tag27.xml><?xml version="1.0" encoding="utf-8"?>
<p:tagLst xmlns:p="http://schemas.openxmlformats.org/presentationml/2006/main">
  <p:tag name="OP_SCP_ITEM_INDEX" val="3"/>
</p:tagLst>
</file>

<file path=ppt/tags/tag28.xml><?xml version="1.0" encoding="utf-8"?>
<p:tagLst xmlns:p="http://schemas.openxmlformats.org/presentationml/2006/main">
  <p:tag name="OP_SCP_SHAPE_TYPE" val="Title"/>
  <p:tag name="OP_SCP_ITEM_INDEX" val="3"/>
  <p:tag name="OP_SCP_DEFAULT_TEXT" val="添加标题"/>
</p:tagLst>
</file>

<file path=ppt/tags/tag29.xml><?xml version="1.0" encoding="utf-8"?>
<p:tagLst xmlns:p="http://schemas.openxmlformats.org/presentationml/2006/main">
  <p:tag name="OP_SCP_ITEM_INDEX" val="4"/>
</p:tagLst>
</file>

<file path=ppt/tags/tag3.xml><?xml version="1.0" encoding="utf-8"?>
<p:tagLst xmlns:p="http://schemas.openxmlformats.org/presentationml/2006/main">
  <p:tag name="OP_SCP_SHAPE_TYPE" val="Index"/>
  <p:tag name="OP_SCP_ITEM_INDEX" val="1"/>
  <p:tag name="OP_SCP_DEFAULT_TEXT" val="01"/>
</p:tagLst>
</file>

<file path=ppt/tags/tag30.xml><?xml version="1.0" encoding="utf-8"?>
<p:tagLst xmlns:p="http://schemas.openxmlformats.org/presentationml/2006/main">
  <p:tag name="OP_SCP_ITEM_INDEX" val="4"/>
</p:tagLst>
</file>

<file path=ppt/tags/tag31.xml><?xml version="1.0" encoding="utf-8"?>
<p:tagLst xmlns:p="http://schemas.openxmlformats.org/presentationml/2006/main">
  <p:tag name="OP_SCP_SHAPE_TYPE" val="Index"/>
  <p:tag name="OP_SCP_ITEM_INDEX" val="4"/>
  <p:tag name="OP_SCP_DEFAULT_TEXT" val="Part 04"/>
</p:tagLst>
</file>

<file path=ppt/tags/tag32.xml><?xml version="1.0" encoding="utf-8"?>
<p:tagLst xmlns:p="http://schemas.openxmlformats.org/presentationml/2006/main">
  <p:tag name="OP_SCP_ITEM_INDEX" val="4"/>
</p:tagLst>
</file>

<file path=ppt/tags/tag33.xml><?xml version="1.0" encoding="utf-8"?>
<p:tagLst xmlns:p="http://schemas.openxmlformats.org/presentationml/2006/main">
  <p:tag name="OP_SCP_SHAPE_TYPE" val="Title"/>
  <p:tag name="OP_SCP_ITEM_INDEX" val="4"/>
  <p:tag name="OP_SCP_DEFAULT_TEXT" val="添加标题"/>
</p:tagLst>
</file>

<file path=ppt/tags/tag34.xml><?xml version="1.0" encoding="utf-8"?>
<p:tagLst xmlns:p="http://schemas.openxmlformats.org/presentationml/2006/main">
  <p:tag name="OP_SCP_ITEM_INDEX" val="5"/>
</p:tagLst>
</file>

<file path=ppt/tags/tag35.xml><?xml version="1.0" encoding="utf-8"?>
<p:tagLst xmlns:p="http://schemas.openxmlformats.org/presentationml/2006/main">
  <p:tag name="OP_SCP_ITEM_INDEX" val="5"/>
</p:tagLst>
</file>

<file path=ppt/tags/tag36.xml><?xml version="1.0" encoding="utf-8"?>
<p:tagLst xmlns:p="http://schemas.openxmlformats.org/presentationml/2006/main">
  <p:tag name="OP_SCP_SHAPE_TYPE" val="Index"/>
  <p:tag name="OP_SCP_ITEM_INDEX" val="5"/>
  <p:tag name="OP_SCP_DEFAULT_TEXT" val="Part 05"/>
</p:tagLst>
</file>

<file path=ppt/tags/tag37.xml><?xml version="1.0" encoding="utf-8"?>
<p:tagLst xmlns:p="http://schemas.openxmlformats.org/presentationml/2006/main">
  <p:tag name="OP_SCP_ITEM_INDEX" val="5"/>
</p:tagLst>
</file>

<file path=ppt/tags/tag38.xml><?xml version="1.0" encoding="utf-8"?>
<p:tagLst xmlns:p="http://schemas.openxmlformats.org/presentationml/2006/main">
  <p:tag name="OP_SCP_SHAPE_TYPE" val="Title"/>
  <p:tag name="OP_SCP_ITEM_INDEX" val="5"/>
  <p:tag name="OP_SCP_DEFAULT_TEXT" val="添加标题"/>
</p:tagLst>
</file>

<file path=ppt/tags/tag39.xml><?xml version="1.0" encoding="utf-8"?>
<p:tagLst xmlns:p="http://schemas.openxmlformats.org/presentationml/2006/main">
  <p:tag name="OP_SCP_SHAPE_TYPE" val="Body"/>
  <p:tag name="OP_SCP_DEFAULT_TEXT" val="单击此处添加文本，单击此处添加文本。"/>
  <p:tag name="OP_SCP_ITEM_INDEX" val="5"/>
</p:tagLst>
</file>

<file path=ppt/tags/tag4.xml><?xml version="1.0" encoding="utf-8"?>
<p:tagLst xmlns:p="http://schemas.openxmlformats.org/presentationml/2006/main">
  <p:tag name="OP_SCP_SHAPE_TYPE" val="Title"/>
  <p:tag name="OP_SCP_ITEM_INDEX" val="2"/>
  <p:tag name="OP_SCP_DEFAULT_TEXT" val="添加标题"/>
</p:tagLst>
</file>

<file path=ppt/tags/tag40.xml><?xml version="1.0" encoding="utf-8"?>
<p:tagLst xmlns:p="http://schemas.openxmlformats.org/presentationml/2006/main">
  <p:tag name="DATA_TYPE" val="OfficePlusSmartComponent"/>
  <p:tag name="OP_SCP_TAG_VERSION" val="1.0"/>
  <p:tag name="OP_SCP_CHANGE_COLOR" val="N"/>
  <p:tag name="OP_SCP_COMPONENT_TYPE" val="Relation"/>
  <p:tag name="OP_SCP_CONTENT_ID" val="MatlComponentContent-2219"/>
  <p:tag name="OP_SCP_COMPONENT_INFO" val="{&quot;title&quot;:&quot;圆环总分结构_3&quot;,&quot;description&quot;:&quot;蓝色,圆环,3项&quot;,&quot;keywords&quot;:[&quot;蓝色&quot;,&quot;圆环&quot;,&quot;3项&quot;],&quot;labels&quot;:[]}"/>
  <p:tag name="OP_SCP_GROUP_ID" val="5b689022-6cd5-f8f6-7fe1-11be546485d5"/>
  <p:tag name="OP_SCP_ITEM_COUNT" val="3"/>
</p:tagLst>
</file>

<file path=ppt/tags/tag41.xml><?xml version="1.0" encoding="utf-8"?>
<p:tagLst xmlns:p="http://schemas.openxmlformats.org/presentationml/2006/main">
  <p:tag name="OP_SCP_SHAPE_TYPE" val="Title"/>
  <p:tag name="OP_SCP_ITEM_INDEX" val="0"/>
  <p:tag name="OP_SCP_DEFAULT_TEXT" val="输入标题"/>
</p:tagLst>
</file>

<file path=ppt/tags/tag42.xml><?xml version="1.0" encoding="utf-8"?>
<p:tagLst xmlns:p="http://schemas.openxmlformats.org/presentationml/2006/main">
  <p:tag name="OP_SCP_SHAPE_TYPE" val="Index"/>
  <p:tag name="OP_SCP_ITEM_INDEX" val="1"/>
  <p:tag name="OP_SCP_DEFAULT_TEXT" val="01"/>
</p:tagLst>
</file>

<file path=ppt/tags/tag43.xml><?xml version="1.0" encoding="utf-8"?>
<p:tagLst xmlns:p="http://schemas.openxmlformats.org/presentationml/2006/main">
  <p:tag name="OP_SCP_SHAPE_TYPE" val="Title"/>
  <p:tag name="OP_SCP_ITEM_INDEX" val="1"/>
  <p:tag name="OP_SCP_DEFAULT_TEXT" val="输入标题"/>
</p:tagLst>
</file>

<file path=ppt/tags/tag44.xml><?xml version="1.0" encoding="utf-8"?>
<p:tagLst xmlns:p="http://schemas.openxmlformats.org/presentationml/2006/main">
  <p:tag name="OP_SCP_SHAPE_TYPE" val="Index"/>
  <p:tag name="OP_SCP_ITEM_INDEX" val="2"/>
  <p:tag name="OP_SCP_DEFAULT_TEXT" val="02"/>
</p:tagLst>
</file>

<file path=ppt/tags/tag45.xml><?xml version="1.0" encoding="utf-8"?>
<p:tagLst xmlns:p="http://schemas.openxmlformats.org/presentationml/2006/main">
  <p:tag name="OP_SCP_SHAPE_TYPE" val="Title"/>
  <p:tag name="OP_SCP_ITEM_INDEX" val="2"/>
  <p:tag name="OP_SCP_DEFAULT_TEXT" val="输入标题"/>
</p:tagLst>
</file>

<file path=ppt/tags/tag46.xml><?xml version="1.0" encoding="utf-8"?>
<p:tagLst xmlns:p="http://schemas.openxmlformats.org/presentationml/2006/main">
  <p:tag name="OP_SCP_SHAPE_TYPE" val="Index"/>
  <p:tag name="OP_SCP_ITEM_INDEX" val="3"/>
  <p:tag name="OP_SCP_DEFAULT_TEXT" val="03"/>
</p:tagLst>
</file>

<file path=ppt/tags/tag47.xml><?xml version="1.0" encoding="utf-8"?>
<p:tagLst xmlns:p="http://schemas.openxmlformats.org/presentationml/2006/main">
  <p:tag name="OP_SCP_SHAPE_TYPE" val="Title"/>
  <p:tag name="OP_SCP_ITEM_INDEX" val="3"/>
  <p:tag name="OP_SCP_DEFAULT_TEXT" val="输入标题"/>
</p:tagLst>
</file>

<file path=ppt/tags/tag48.xml><?xml version="1.0" encoding="utf-8"?>
<p:tagLst xmlns:p="http://schemas.openxmlformats.org/presentationml/2006/main">
  <p:tag name="DATA_TYPE" val="OfficePlusSmartComponent"/>
  <p:tag name="OP_SCP_TAG_VERSION" val="1.0"/>
  <p:tag name="OP_SCP_CHANGE_COLOR" val="N"/>
  <p:tag name="OP_SCP_COMPONENT_TYPE" val="Relation"/>
  <p:tag name="OP_SCP_CONTENT_ID" val="MatlComponentContent-2409"/>
  <p:tag name="OP_SCP_COMPONENT_INFO" val="{&quot;title&quot;:&quot;渐变6项商务汇报列表&quot;,&quot;description&quot;:&quot;渐变 6项&quot;,&quot;keywords&quot;:[&quot;渐变 6项&quot;],&quot;labels&quot;:[]}"/>
  <p:tag name="OP_SCP_GROUP_ID" val="5e06daa2-a366-04da-028a-c26d551f3238"/>
  <p:tag name="OP_SCP_ITEM_COUNT" val="6"/>
</p:tagLst>
</file>

<file path=ppt/tags/tag49.xml><?xml version="1.0" encoding="utf-8"?>
<p:tagLst xmlns:p="http://schemas.openxmlformats.org/presentationml/2006/main">
  <p:tag name="ADJUSTMENTS" val="9.14252"/>
  <p:tag name="SHADOWSIZE" val="100"/>
</p:tagLst>
</file>

<file path=ppt/tags/tag5.xml><?xml version="1.0" encoding="utf-8"?>
<p:tagLst xmlns:p="http://schemas.openxmlformats.org/presentationml/2006/main">
  <p:tag name="OP_SCP_SHAPE_TYPE" val="Index"/>
  <p:tag name="OP_SCP_ITEM_INDEX" val="2"/>
  <p:tag name="OP_SCP_DEFAULT_TEXT" val="02"/>
</p:tagLst>
</file>

<file path=ppt/tags/tag50.xml><?xml version="1.0" encoding="utf-8"?>
<p:tagLst xmlns:p="http://schemas.openxmlformats.org/presentationml/2006/main">
  <p:tag name="SHADOWSIZE" val="101"/>
</p:tagLst>
</file>

<file path=ppt/tags/tag51.xml><?xml version="1.0" encoding="utf-8"?>
<p:tagLst xmlns:p="http://schemas.openxmlformats.org/presentationml/2006/main">
  <p:tag name="OP_SCP_SHAPE_TYPE" val="Title"/>
  <p:tag name="OP_SCP_ITEM_INDEX" val="1"/>
  <p:tag name="OP_SCP_DEFAULT_TEXT" val="添加标题"/>
</p:tagLst>
</file>

<file path=ppt/tags/tag52.xml><?xml version="1.0" encoding="utf-8"?>
<p:tagLst xmlns:p="http://schemas.openxmlformats.org/presentationml/2006/main">
  <p:tag name="OP_SCP_SHAPE_TYPE" val="Body"/>
  <p:tag name="OP_SCP_ITEM_INDEX" val="1"/>
  <p:tag name="OP_SCP_DEFAULT_TEXT" val="单击此处添加文本&#10;单击此处添加文本&#10;单击此处添加文本"/>
</p:tagLst>
</file>

<file path=ppt/tags/tag53.xml><?xml version="1.0" encoding="utf-8"?>
<p:tagLst xmlns:p="http://schemas.openxmlformats.org/presentationml/2006/main">
  <p:tag name="OP_SCP_SHAPE_TYPE" val="Index"/>
  <p:tag name="OP_SCP_ITEM_INDEX" val="1"/>
  <p:tag name="OP_SCP_DEFAULT_TEXT" val="01"/>
</p:tagLst>
</file>

<file path=ppt/tags/tag54.xml><?xml version="1.0" encoding="utf-8"?>
<p:tagLst xmlns:p="http://schemas.openxmlformats.org/presentationml/2006/main">
  <p:tag name="ADJUSTMENTS" val="9.14252"/>
  <p:tag name="SHADOWSIZE" val="100"/>
</p:tagLst>
</file>

<file path=ppt/tags/tag55.xml><?xml version="1.0" encoding="utf-8"?>
<p:tagLst xmlns:p="http://schemas.openxmlformats.org/presentationml/2006/main">
  <p:tag name="SHADOWSIZE" val="101"/>
</p:tagLst>
</file>

<file path=ppt/tags/tag56.xml><?xml version="1.0" encoding="utf-8"?>
<p:tagLst xmlns:p="http://schemas.openxmlformats.org/presentationml/2006/main">
  <p:tag name="OP_SCP_SHAPE_TYPE" val="Title"/>
  <p:tag name="OP_SCP_ITEM_INDEX" val="2"/>
  <p:tag name="OP_SCP_DEFAULT_TEXT" val="添加标题"/>
</p:tagLst>
</file>

<file path=ppt/tags/tag57.xml><?xml version="1.0" encoding="utf-8"?>
<p:tagLst xmlns:p="http://schemas.openxmlformats.org/presentationml/2006/main">
  <p:tag name="OP_SCP_SHAPE_TYPE" val="Body"/>
  <p:tag name="OP_SCP_ITEM_INDEX" val="2"/>
  <p:tag name="OP_SCP_DEFAULT_TEXT" val="单击此处添加文本&#10;单击此处添加文本&#10;单击此处添加文本"/>
</p:tagLst>
</file>

<file path=ppt/tags/tag58.xml><?xml version="1.0" encoding="utf-8"?>
<p:tagLst xmlns:p="http://schemas.openxmlformats.org/presentationml/2006/main">
  <p:tag name="OP_SCP_SHAPE_TYPE" val="Index"/>
  <p:tag name="OP_SCP_ITEM_INDEX" val="2"/>
  <p:tag name="OP_SCP_DEFAULT_TEXT" val="02"/>
</p:tagLst>
</file>

<file path=ppt/tags/tag59.xml><?xml version="1.0" encoding="utf-8"?>
<p:tagLst xmlns:p="http://schemas.openxmlformats.org/presentationml/2006/main">
  <p:tag name="ADJUSTMENTS" val="9.14252"/>
  <p:tag name="SHADOWSIZE" val="100"/>
</p:tagLst>
</file>

<file path=ppt/tags/tag6.xml><?xml version="1.0" encoding="utf-8"?>
<p:tagLst xmlns:p="http://schemas.openxmlformats.org/presentationml/2006/main">
  <p:tag name="OP_SCP_SHAPE_TYPE" val="Title"/>
  <p:tag name="OP_SCP_ITEM_INDEX" val="3"/>
  <p:tag name="OP_SCP_DEFAULT_TEXT" val="添加标题"/>
</p:tagLst>
</file>

<file path=ppt/tags/tag60.xml><?xml version="1.0" encoding="utf-8"?>
<p:tagLst xmlns:p="http://schemas.openxmlformats.org/presentationml/2006/main">
  <p:tag name="SHADOWSIZE" val="101"/>
</p:tagLst>
</file>

<file path=ppt/tags/tag61.xml><?xml version="1.0" encoding="utf-8"?>
<p:tagLst xmlns:p="http://schemas.openxmlformats.org/presentationml/2006/main">
  <p:tag name="OP_SCP_SHAPE_TYPE" val="Title"/>
  <p:tag name="OP_SCP_ITEM_INDEX" val="3"/>
  <p:tag name="OP_SCP_DEFAULT_TEXT" val="添加标题"/>
</p:tagLst>
</file>

<file path=ppt/tags/tag62.xml><?xml version="1.0" encoding="utf-8"?>
<p:tagLst xmlns:p="http://schemas.openxmlformats.org/presentationml/2006/main">
  <p:tag name="OP_SCP_SHAPE_TYPE" val="Body"/>
  <p:tag name="OP_SCP_ITEM_INDEX" val="3"/>
  <p:tag name="OP_SCP_DEFAULT_TEXT" val="单击此处添加文本&#10;单击此处添加文本&#10;单击此处添加文本"/>
</p:tagLst>
</file>

<file path=ppt/tags/tag63.xml><?xml version="1.0" encoding="utf-8"?>
<p:tagLst xmlns:p="http://schemas.openxmlformats.org/presentationml/2006/main">
  <p:tag name="OP_SCP_SHAPE_TYPE" val="Index"/>
  <p:tag name="OP_SCP_ITEM_INDEX" val="3"/>
  <p:tag name="OP_SCP_DEFAULT_TEXT" val="03"/>
</p:tagLst>
</file>

<file path=ppt/tags/tag64.xml><?xml version="1.0" encoding="utf-8"?>
<p:tagLst xmlns:p="http://schemas.openxmlformats.org/presentationml/2006/main">
  <p:tag name="ADJUSTMENTS" val="9.14252"/>
  <p:tag name="SHADOWSIZE" val="100"/>
</p:tagLst>
</file>

<file path=ppt/tags/tag65.xml><?xml version="1.0" encoding="utf-8"?>
<p:tagLst xmlns:p="http://schemas.openxmlformats.org/presentationml/2006/main">
  <p:tag name="SHADOWSIZE" val="101"/>
</p:tagLst>
</file>

<file path=ppt/tags/tag66.xml><?xml version="1.0" encoding="utf-8"?>
<p:tagLst xmlns:p="http://schemas.openxmlformats.org/presentationml/2006/main">
  <p:tag name="OP_SCP_SHAPE_TYPE" val="Title"/>
  <p:tag name="OP_SCP_ITEM_INDEX" val="4"/>
  <p:tag name="OP_SCP_DEFAULT_TEXT" val="添加标题"/>
</p:tagLst>
</file>

<file path=ppt/tags/tag67.xml><?xml version="1.0" encoding="utf-8"?>
<p:tagLst xmlns:p="http://schemas.openxmlformats.org/presentationml/2006/main">
  <p:tag name="OP_SCP_SHAPE_TYPE" val="Body"/>
  <p:tag name="OP_SCP_ITEM_INDEX" val="4"/>
  <p:tag name="OP_SCP_DEFAULT_TEXT" val="单击此处添加文本&#10;单击此处添加文本&#10;单击此处添加文本"/>
</p:tagLst>
</file>

<file path=ppt/tags/tag68.xml><?xml version="1.0" encoding="utf-8"?>
<p:tagLst xmlns:p="http://schemas.openxmlformats.org/presentationml/2006/main">
  <p:tag name="OP_SCP_SHAPE_TYPE" val="Index"/>
  <p:tag name="OP_SCP_ITEM_INDEX" val="4"/>
  <p:tag name="OP_SCP_DEFAULT_TEXT" val="04"/>
</p:tagLst>
</file>

<file path=ppt/tags/tag69.xml><?xml version="1.0" encoding="utf-8"?>
<p:tagLst xmlns:p="http://schemas.openxmlformats.org/presentationml/2006/main">
  <p:tag name="ADJUSTMENTS" val="9.14252"/>
  <p:tag name="SHADOWSIZE" val="100"/>
</p:tagLst>
</file>

<file path=ppt/tags/tag7.xml><?xml version="1.0" encoding="utf-8"?>
<p:tagLst xmlns:p="http://schemas.openxmlformats.org/presentationml/2006/main">
  <p:tag name="OP_SCP_SHAPE_TYPE" val="Index"/>
  <p:tag name="OP_SCP_ITEM_INDEX" val="3"/>
  <p:tag name="OP_SCP_DEFAULT_TEXT" val="03"/>
</p:tagLst>
</file>

<file path=ppt/tags/tag70.xml><?xml version="1.0" encoding="utf-8"?>
<p:tagLst xmlns:p="http://schemas.openxmlformats.org/presentationml/2006/main">
  <p:tag name="SHADOWSIZE" val="101"/>
</p:tagLst>
</file>

<file path=ppt/tags/tag71.xml><?xml version="1.0" encoding="utf-8"?>
<p:tagLst xmlns:p="http://schemas.openxmlformats.org/presentationml/2006/main">
  <p:tag name="OP_SCP_SHAPE_TYPE" val="Title"/>
  <p:tag name="OP_SCP_ITEM_INDEX" val="5"/>
  <p:tag name="OP_SCP_DEFAULT_TEXT" val="添加标题"/>
</p:tagLst>
</file>

<file path=ppt/tags/tag72.xml><?xml version="1.0" encoding="utf-8"?>
<p:tagLst xmlns:p="http://schemas.openxmlformats.org/presentationml/2006/main">
  <p:tag name="OP_SCP_SHAPE_TYPE" val="Body"/>
  <p:tag name="OP_SCP_ITEM_INDEX" val="5"/>
  <p:tag name="OP_SCP_DEFAULT_TEXT" val="单击此处添加文本&#10;单击此处添加文本&#10;单击此处添加文本"/>
</p:tagLst>
</file>

<file path=ppt/tags/tag73.xml><?xml version="1.0" encoding="utf-8"?>
<p:tagLst xmlns:p="http://schemas.openxmlformats.org/presentationml/2006/main">
  <p:tag name="OP_SCP_SHAPE_TYPE" val="Index"/>
  <p:tag name="OP_SCP_ITEM_INDEX" val="5"/>
  <p:tag name="OP_SCP_DEFAULT_TEXT" val="05"/>
</p:tagLst>
</file>

<file path=ppt/tags/tag74.xml><?xml version="1.0" encoding="utf-8"?>
<p:tagLst xmlns:p="http://schemas.openxmlformats.org/presentationml/2006/main">
  <p:tag name="ADJUSTMENTS" val="9.14252"/>
  <p:tag name="SHADOWSIZE" val="100"/>
</p:tagLst>
</file>

<file path=ppt/tags/tag75.xml><?xml version="1.0" encoding="utf-8"?>
<p:tagLst xmlns:p="http://schemas.openxmlformats.org/presentationml/2006/main">
  <p:tag name="SHADOWSIZE" val="101"/>
</p:tagLst>
</file>

<file path=ppt/tags/tag76.xml><?xml version="1.0" encoding="utf-8"?>
<p:tagLst xmlns:p="http://schemas.openxmlformats.org/presentationml/2006/main">
  <p:tag name="OP_SCP_SHAPE_TYPE" val="Title"/>
  <p:tag name="OP_SCP_ITEM_INDEX" val="6"/>
  <p:tag name="OP_SCP_DEFAULT_TEXT" val="添加标题"/>
</p:tagLst>
</file>

<file path=ppt/tags/tag77.xml><?xml version="1.0" encoding="utf-8"?>
<p:tagLst xmlns:p="http://schemas.openxmlformats.org/presentationml/2006/main">
  <p:tag name="OP_SCP_SHAPE_TYPE" val="Body"/>
  <p:tag name="OP_SCP_ITEM_INDEX" val="6"/>
  <p:tag name="OP_SCP_DEFAULT_TEXT" val="单击此处添加文本&#10;单击此处添加文本&#10;单击此处添加文本"/>
</p:tagLst>
</file>

<file path=ppt/tags/tag78.xml><?xml version="1.0" encoding="utf-8"?>
<p:tagLst xmlns:p="http://schemas.openxmlformats.org/presentationml/2006/main">
  <p:tag name="OP_SCP_SHAPE_TYPE" val="Index"/>
  <p:tag name="OP_SCP_ITEM_INDEX" val="6"/>
  <p:tag name="OP_SCP_DEFAULT_TEXT" val="06"/>
</p:tagLst>
</file>

<file path=ppt/tags/tag79.xml><?xml version="1.0" encoding="utf-8"?>
<p:tagLst xmlns:p="http://schemas.openxmlformats.org/presentationml/2006/main">
  <p:tag name="DATA_TYPE" val="OfficePlusSmartComponent"/>
  <p:tag name="OP_SCP_TAG_VERSION" val="1.0"/>
  <p:tag name="OP_SCP_CHANGE_COLOR" val="N"/>
  <p:tag name="OP_SCP_COMPONENT_TYPE" val="Relation"/>
  <p:tag name="OP_SCP_CONTENT_ID" val="MatlComponentContent-2265"/>
  <p:tag name="OP_SCP_COMPONENT_INFO" val="{&quot;title&quot;:&quot;弧线目录-3&quot;,&quot;description&quot;:&quot;蓝色,弧线,3项&quot;,&quot;keywords&quot;:[&quot;蓝色&quot;,&quot;弧线&quot;,&quot;3项&quot;],&quot;labels&quot;:[]}"/>
  <p:tag name="OP_SCP_GROUP_ID" val="75835195-03f5-dd60-60ca-621ab6e5da66"/>
  <p:tag name="OP_SCP_ITEM_COUNT" val="3"/>
</p:tagLst>
</file>

<file path=ppt/tags/tag8.xml><?xml version="1.0" encoding="utf-8"?>
<p:tagLst xmlns:p="http://schemas.openxmlformats.org/presentationml/2006/main">
  <p:tag name="OP_SCP_SHAPE_TYPE" val="Title"/>
  <p:tag name="OP_SCP_ITEM_INDEX" val="4"/>
  <p:tag name="OP_SCP_DEFAULT_TEXT" val="添加标题"/>
</p:tagLst>
</file>

<file path=ppt/tags/tag80.xml><?xml version="1.0" encoding="utf-8"?>
<p:tagLst xmlns:p="http://schemas.openxmlformats.org/presentationml/2006/main">
  <p:tag name="OP_SCP_SHAPE_TYPE" val="Index"/>
  <p:tag name="OP_SCP_ITEM_INDEX" val="1"/>
  <p:tag name="OP_SCP_DEFAULT_TEXT" val="01"/>
</p:tagLst>
</file>

<file path=ppt/tags/tag81.xml><?xml version="1.0" encoding="utf-8"?>
<p:tagLst xmlns:p="http://schemas.openxmlformats.org/presentationml/2006/main">
  <p:tag name="OP_SCP_SHAPE_TYPE" val="Title"/>
  <p:tag name="OP_SCP_ITEM_INDEX" val="1"/>
  <p:tag name="OP_SCP_DEFAULT_TEXT" val="输入标题"/>
</p:tagLst>
</file>

<file path=ppt/tags/tag82.xml><?xml version="1.0" encoding="utf-8"?>
<p:tagLst xmlns:p="http://schemas.openxmlformats.org/presentationml/2006/main">
  <p:tag name="OP_SCP_SHAPE_TYPE" val="Body"/>
  <p:tag name="OP_SCP_ITEM_INDEX" val="1"/>
  <p:tag name="OP_SCP_DEFAULT_TEXT" val="单击输入文本描述内容，单击输入文本描述内容"/>
</p:tagLst>
</file>

<file path=ppt/tags/tag83.xml><?xml version="1.0" encoding="utf-8"?>
<p:tagLst xmlns:p="http://schemas.openxmlformats.org/presentationml/2006/main">
  <p:tag name="OP_SCP_SHAPE_TYPE" val="Index"/>
  <p:tag name="OP_SCP_ITEM_INDEX" val="2"/>
  <p:tag name="OP_SCP_DEFAULT_TEXT" val="02"/>
</p:tagLst>
</file>

<file path=ppt/tags/tag84.xml><?xml version="1.0" encoding="utf-8"?>
<p:tagLst xmlns:p="http://schemas.openxmlformats.org/presentationml/2006/main">
  <p:tag name="OP_SCP_SHAPE_TYPE" val="Title"/>
  <p:tag name="OP_SCP_ITEM_INDEX" val="2"/>
  <p:tag name="OP_SCP_DEFAULT_TEXT" val="输入标题"/>
</p:tagLst>
</file>

<file path=ppt/tags/tag85.xml><?xml version="1.0" encoding="utf-8"?>
<p:tagLst xmlns:p="http://schemas.openxmlformats.org/presentationml/2006/main">
  <p:tag name="OP_SCP_SHAPE_TYPE" val="Body"/>
  <p:tag name="OP_SCP_ITEM_INDEX" val="2"/>
  <p:tag name="OP_SCP_DEFAULT_TEXT" val="单击输入文本描述内容，单击输入文本描述内容"/>
</p:tagLst>
</file>

<file path=ppt/tags/tag86.xml><?xml version="1.0" encoding="utf-8"?>
<p:tagLst xmlns:p="http://schemas.openxmlformats.org/presentationml/2006/main">
  <p:tag name="OP_SCP_SHAPE_TYPE" val="Body"/>
  <p:tag name="OP_SCP_ITEM_INDEX" val="1"/>
  <p:tag name="OP_SCP_DEFAULT_TEXT" val="单击输入文本描述内容，单击输入文本描述内容"/>
</p:tagLst>
</file>

<file path=ppt/tags/tag87.xml><?xml version="1.0" encoding="utf-8"?>
<p:tagLst xmlns:p="http://schemas.openxmlformats.org/presentationml/2006/main">
  <p:tag name="OP_SCP_SHAPE_TYPE" val="Body"/>
  <p:tag name="OP_SCP_ITEM_INDEX" val="1"/>
  <p:tag name="OP_SCP_DEFAULT_TEXT" val="单击输入文本描述内容，单击输入文本描述内容"/>
</p:tagLst>
</file>

<file path=ppt/tags/tag88.xml><?xml version="1.0" encoding="utf-8"?>
<p:tagLst xmlns:p="http://schemas.openxmlformats.org/presentationml/2006/main">
  <p:tag name="OP_SCP_SHAPE_TYPE" val="Body"/>
  <p:tag name="OP_SCP_ITEM_INDEX" val="2"/>
  <p:tag name="OP_SCP_DEFAULT_TEXT" val="单击输入文本描述内容，单击输入文本描述内容"/>
</p:tagLst>
</file>

<file path=ppt/tags/tag89.xml><?xml version="1.0" encoding="utf-8"?>
<p:tagLst xmlns:p="http://schemas.openxmlformats.org/presentationml/2006/main">
  <p:tag name="DATA_TYPE" val="OfficePlusSmartComponent"/>
  <p:tag name="OP_SCP_TAG_VERSION" val="1.0"/>
  <p:tag name="OP_SCP_CHANGE_COLOR" val="N"/>
  <p:tag name="OP_SCP_COMPONENT_TYPE" val="Relation"/>
  <p:tag name="OP_SCP_CONTENT_ID" val="MatlComponentContent-2265"/>
  <p:tag name="OP_SCP_COMPONENT_INFO" val="{&quot;title&quot;:&quot;弧线目录-3&quot;,&quot;description&quot;:&quot;蓝色,弧线,3项&quot;,&quot;keywords&quot;:[&quot;蓝色&quot;,&quot;弧线&quot;,&quot;3项&quot;],&quot;labels&quot;:[]}"/>
  <p:tag name="OP_SCP_GROUP_ID" val="75835195-03f5-dd60-60ca-621ab6e5da66"/>
  <p:tag name="OP_SCP_ITEM_COUNT" val="3"/>
</p:tagLst>
</file>

<file path=ppt/tags/tag9.xml><?xml version="1.0" encoding="utf-8"?>
<p:tagLst xmlns:p="http://schemas.openxmlformats.org/presentationml/2006/main">
  <p:tag name="OP_SCP_SHAPE_TYPE" val="Index"/>
  <p:tag name="OP_SCP_ITEM_INDEX" val="4"/>
  <p:tag name="OP_SCP_DEFAULT_TEXT" val="04"/>
</p:tagLst>
</file>

<file path=ppt/tags/tag90.xml><?xml version="1.0" encoding="utf-8"?>
<p:tagLst xmlns:p="http://schemas.openxmlformats.org/presentationml/2006/main">
  <p:tag name="OP_SCP_SHAPE_TYPE" val="Index"/>
  <p:tag name="OP_SCP_ITEM_INDEX" val="1"/>
  <p:tag name="OP_SCP_DEFAULT_TEXT" val="01"/>
</p:tagLst>
</file>

<file path=ppt/tags/tag91.xml><?xml version="1.0" encoding="utf-8"?>
<p:tagLst xmlns:p="http://schemas.openxmlformats.org/presentationml/2006/main">
  <p:tag name="OP_SCP_SHAPE_TYPE" val="Title"/>
  <p:tag name="OP_SCP_ITEM_INDEX" val="1"/>
  <p:tag name="OP_SCP_DEFAULT_TEXT" val="输入标题"/>
</p:tagLst>
</file>

<file path=ppt/tags/tag92.xml><?xml version="1.0" encoding="utf-8"?>
<p:tagLst xmlns:p="http://schemas.openxmlformats.org/presentationml/2006/main">
  <p:tag name="OP_SCP_SHAPE_TYPE" val="Body"/>
  <p:tag name="OP_SCP_ITEM_INDEX" val="1"/>
  <p:tag name="OP_SCP_DEFAULT_TEXT" val="单击输入文本描述内容，单击输入文本描述内容"/>
</p:tagLst>
</file>

<file path=ppt/tags/tag93.xml><?xml version="1.0" encoding="utf-8"?>
<p:tagLst xmlns:p="http://schemas.openxmlformats.org/presentationml/2006/main">
  <p:tag name="OP_SCP_SHAPE_TYPE" val="Index"/>
  <p:tag name="OP_SCP_ITEM_INDEX" val="2"/>
  <p:tag name="OP_SCP_DEFAULT_TEXT" val="02"/>
</p:tagLst>
</file>

<file path=ppt/tags/tag94.xml><?xml version="1.0" encoding="utf-8"?>
<p:tagLst xmlns:p="http://schemas.openxmlformats.org/presentationml/2006/main">
  <p:tag name="OP_SCP_SHAPE_TYPE" val="Title"/>
  <p:tag name="OP_SCP_ITEM_INDEX" val="2"/>
  <p:tag name="OP_SCP_DEFAULT_TEXT" val="输入标题"/>
</p:tagLst>
</file>

<file path=ppt/tags/tag95.xml><?xml version="1.0" encoding="utf-8"?>
<p:tagLst xmlns:p="http://schemas.openxmlformats.org/presentationml/2006/main">
  <p:tag name="OP_SCP_SHAPE_TYPE" val="Body"/>
  <p:tag name="OP_SCP_ITEM_INDEX" val="2"/>
  <p:tag name="OP_SCP_DEFAULT_TEXT" val="单击输入文本描述内容，单击输入文本描述内容"/>
</p:tagLst>
</file>

<file path=ppt/tags/tag96.xml><?xml version="1.0" encoding="utf-8"?>
<p:tagLst xmlns:p="http://schemas.openxmlformats.org/presentationml/2006/main">
  <p:tag name="OP_SCP_SHAPE_TYPE" val="Body"/>
  <p:tag name="OP_SCP_ITEM_INDEX" val="1"/>
  <p:tag name="OP_SCP_DEFAULT_TEXT" val="单击输入文本描述内容，单击输入文本描述内容"/>
</p:tagLst>
</file>

<file path=ppt/tags/tag97.xml><?xml version="1.0" encoding="utf-8"?>
<p:tagLst xmlns:p="http://schemas.openxmlformats.org/presentationml/2006/main">
  <p:tag name="OP_SCP_SHAPE_TYPE" val="Body"/>
  <p:tag name="OP_SCP_ITEM_INDEX" val="2"/>
  <p:tag name="OP_SCP_DEFAULT_TEXT" val="单击输入文本描述内容，单击输入文本描述内容"/>
</p:tagLst>
</file>

<file path=ppt/tags/tag98.xml><?xml version="1.0" encoding="utf-8"?>
<p:tagLst xmlns:p="http://schemas.openxmlformats.org/presentationml/2006/main">
  <p:tag name="COMMONDATA" val="eyJoZGlkIjoiNDE0NmI2OThkNmU5MjRkNWYxZmMwODRiNzJkMzQwNzE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7192</Words>
  <Application>WPS 演示</Application>
  <PresentationFormat>宽屏</PresentationFormat>
  <Paragraphs>457</Paragraphs>
  <Slides>28</Slides>
  <Notes>23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40" baseType="lpstr">
      <vt:lpstr>Arial</vt:lpstr>
      <vt:lpstr>宋体</vt:lpstr>
      <vt:lpstr>Wingdings</vt:lpstr>
      <vt:lpstr>思源黑体 CN Regular</vt:lpstr>
      <vt:lpstr>Times New Roman</vt:lpstr>
      <vt:lpstr>等线</vt:lpstr>
      <vt:lpstr>微软雅黑</vt:lpstr>
      <vt:lpstr>Arial Unicode MS</vt:lpstr>
      <vt:lpstr>等线 Light</vt:lpstr>
      <vt:lpstr>Cambria Math</vt:lpstr>
      <vt:lpstr>黑体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天奇 于</dc:creator>
  <cp:lastModifiedBy>于天奇</cp:lastModifiedBy>
  <cp:revision>18</cp:revision>
  <dcterms:created xsi:type="dcterms:W3CDTF">2025-08-16T08:08:00Z</dcterms:created>
  <dcterms:modified xsi:type="dcterms:W3CDTF">2025-09-08T13:11:50Z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9B7685350A81447FBE28C748016D2C67</vt:lpwstr>
  </property>
  <property fmtid="{D5CDD505-2E9C-101B-9397-08002B2CF9AE}" pid="3" name="KSOProductBuildVer">
    <vt:lpwstr>2052-11.8.2.12085</vt:lpwstr>
  </property>
</Properties>
</file>

<file path=docProps/thumbnail.jpeg>
</file>